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58" r:id="rId4"/>
    <p:sldId id="295" r:id="rId5"/>
    <p:sldId id="301" r:id="rId6"/>
    <p:sldId id="296" r:id="rId7"/>
    <p:sldId id="302" r:id="rId8"/>
    <p:sldId id="303" r:id="rId9"/>
    <p:sldId id="304" r:id="rId10"/>
    <p:sldId id="297" r:id="rId11"/>
    <p:sldId id="298" r:id="rId12"/>
    <p:sldId id="299" r:id="rId13"/>
    <p:sldId id="30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685"/>
    <a:srgbClr val="4B76E1"/>
    <a:srgbClr val="FE8D26"/>
    <a:srgbClr val="7C7C7C"/>
    <a:srgbClr val="38906C"/>
    <a:srgbClr val="FEA34F"/>
    <a:srgbClr val="067C90"/>
    <a:srgbClr val="15337D"/>
    <a:srgbClr val="2DD7F6"/>
    <a:srgbClr val="366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30" autoAdjust="0"/>
  </p:normalViewPr>
  <p:slideViewPr>
    <p:cSldViewPr snapToGrid="0">
      <p:cViewPr varScale="1">
        <p:scale>
          <a:sx n="95" d="100"/>
          <a:sy n="95" d="100"/>
        </p:scale>
        <p:origin x="1056"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46B688"/>
              </a:solidFill>
              <a:ln w="19050">
                <a:noFill/>
              </a:ln>
              <a:effectLst>
                <a:innerShdw blurRad="63500" dist="50800" dir="16200000">
                  <a:prstClr val="black">
                    <a:alpha val="50000"/>
                  </a:prstClr>
                </a:innerShdw>
              </a:effectLst>
            </c:spPr>
            <c:extLst>
              <c:ext xmlns:c16="http://schemas.microsoft.com/office/drawing/2014/chart" uri="{C3380CC4-5D6E-409C-BE32-E72D297353CC}">
                <c16:uniqueId val="{00000001-9B8C-42EC-9A41-911C524A6B64}"/>
              </c:ext>
            </c:extLst>
          </c:dPt>
          <c:dPt>
            <c:idx val="1"/>
            <c:bubble3D val="0"/>
            <c:spPr>
              <a:solidFill>
                <a:srgbClr val="FEA34F"/>
              </a:solidFill>
              <a:ln w="19050">
                <a:noFill/>
              </a:ln>
              <a:effectLst>
                <a:innerShdw blurRad="63500" dist="50800" dir="16200000">
                  <a:prstClr val="black">
                    <a:alpha val="50000"/>
                  </a:prstClr>
                </a:innerShdw>
              </a:effectLst>
            </c:spPr>
            <c:extLst>
              <c:ext xmlns:c16="http://schemas.microsoft.com/office/drawing/2014/chart" uri="{C3380CC4-5D6E-409C-BE32-E72D297353CC}">
                <c16:uniqueId val="{00000003-9B8C-42EC-9A41-911C524A6B64}"/>
              </c:ext>
            </c:extLst>
          </c:dPt>
          <c:dPt>
            <c:idx val="2"/>
            <c:bubble3D val="0"/>
            <c:spPr>
              <a:solidFill>
                <a:srgbClr val="016AA3"/>
              </a:solidFill>
              <a:ln w="19050">
                <a:noFill/>
              </a:ln>
              <a:effectLst>
                <a:innerShdw blurRad="63500" dist="50800" dir="16200000">
                  <a:prstClr val="black">
                    <a:alpha val="50000"/>
                  </a:prstClr>
                </a:innerShdw>
              </a:effectLst>
            </c:spPr>
            <c:extLst>
              <c:ext xmlns:c16="http://schemas.microsoft.com/office/drawing/2014/chart" uri="{C3380CC4-5D6E-409C-BE32-E72D297353CC}">
                <c16:uniqueId val="{00000005-9B8C-42EC-9A41-911C524A6B64}"/>
              </c:ext>
            </c:extLst>
          </c:dPt>
          <c:cat>
            <c:strRef>
              <c:f>Sheet1!$A$2:$A$4</c:f>
              <c:strCache>
                <c:ptCount val="3"/>
                <c:pt idx="0">
                  <c:v>1st Qtr</c:v>
                </c:pt>
                <c:pt idx="1">
                  <c:v>2nd Qtr</c:v>
                </c:pt>
                <c:pt idx="2">
                  <c:v>3rd Qtr</c:v>
                </c:pt>
              </c:strCache>
            </c:strRef>
          </c:cat>
          <c:val>
            <c:numRef>
              <c:f>Sheet1!$B$2:$B$4</c:f>
              <c:numCache>
                <c:formatCode>0%</c:formatCode>
                <c:ptCount val="3"/>
                <c:pt idx="0">
                  <c:v>0.57999999999999996</c:v>
                </c:pt>
                <c:pt idx="1">
                  <c:v>0.28000000000000003</c:v>
                </c:pt>
                <c:pt idx="2">
                  <c:v>0.22</c:v>
                </c:pt>
              </c:numCache>
            </c:numRef>
          </c:val>
          <c:extLst>
            <c:ext xmlns:c16="http://schemas.microsoft.com/office/drawing/2014/chart" uri="{C3380CC4-5D6E-409C-BE32-E72D297353CC}">
              <c16:uniqueId val="{00000006-9B8C-42EC-9A41-911C524A6B6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CB92-6D6D-4639-BCD6-BA780F84C0C3}"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0B94D-9033-47E6-A6F8-76F0C31AF346}" type="slidenum">
              <a:rPr lang="en-US" smtClean="0"/>
              <a:t>‹#›</a:t>
            </a:fld>
            <a:endParaRPr lang="en-US"/>
          </a:p>
        </p:txBody>
      </p:sp>
    </p:spTree>
    <p:extLst>
      <p:ext uri="{BB962C8B-B14F-4D97-AF65-F5344CB8AC3E}">
        <p14:creationId xmlns:p14="http://schemas.microsoft.com/office/powerpoint/2010/main" val="404259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rgbClr val="000000"/>
                </a:solidFill>
                <a:effectLst/>
              </a:rPr>
              <a:t>Hello </a:t>
            </a:r>
            <a:r>
              <a:rPr lang="en-IN" dirty="0" err="1">
                <a:solidFill>
                  <a:srgbClr val="000000"/>
                </a:solidFill>
                <a:effectLst/>
              </a:rPr>
              <a:t>Sahu</a:t>
            </a:r>
            <a:r>
              <a:rPr lang="en-IN" dirty="0">
                <a:solidFill>
                  <a:srgbClr val="000000"/>
                </a:solidFill>
                <a:effectLst/>
              </a:rPr>
              <a:t>! How are things going. I hear from Kent about your problem, and I think we got something that might be useful to you.</a:t>
            </a:r>
          </a:p>
          <a:p>
            <a:endParaRPr lang="en-IN" dirty="0"/>
          </a:p>
          <a:p>
            <a:r>
              <a:rPr lang="en-IN" dirty="0">
                <a:solidFill>
                  <a:srgbClr val="000000"/>
                </a:solidFill>
                <a:effectLst/>
              </a:rPr>
              <a:t>Allow me just 5  minutes of your time, and you will realize how easy it is for you to make decisions based on our application, Alchemy. Sounds good?</a:t>
            </a:r>
            <a:endParaRPr lang="en-IN" dirty="0"/>
          </a:p>
          <a:p>
            <a:r>
              <a:rPr lang="en-IN" dirty="0">
                <a:solidFill>
                  <a:srgbClr val="000000"/>
                </a:solidFill>
                <a:effectLst/>
              </a:rPr>
              <a:t>Perfect! But before everything let me just relax you by facts!</a:t>
            </a:r>
            <a:endParaRPr lang="en-IN" dirty="0"/>
          </a:p>
          <a:p>
            <a:endParaRPr lang="en-US" dirty="0"/>
          </a:p>
        </p:txBody>
      </p:sp>
      <p:sp>
        <p:nvSpPr>
          <p:cNvPr id="4" name="Slide Number Placeholder 3"/>
          <p:cNvSpPr>
            <a:spLocks noGrp="1"/>
          </p:cNvSpPr>
          <p:nvPr>
            <p:ph type="sldNum" sz="quarter" idx="5"/>
          </p:nvPr>
        </p:nvSpPr>
        <p:spPr/>
        <p:txBody>
          <a:bodyPr/>
          <a:lstStyle/>
          <a:p>
            <a:fld id="{24C0B94D-9033-47E6-A6F8-76F0C31AF346}" type="slidenum">
              <a:rPr lang="en-US" smtClean="0"/>
              <a:t>2</a:t>
            </a:fld>
            <a:endParaRPr lang="en-US"/>
          </a:p>
        </p:txBody>
      </p:sp>
    </p:spTree>
    <p:extLst>
      <p:ext uri="{BB962C8B-B14F-4D97-AF65-F5344CB8AC3E}">
        <p14:creationId xmlns:p14="http://schemas.microsoft.com/office/powerpoint/2010/main" val="383755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already, more than 500 movies are released every year in US alone each on an average costing around 60M dollars. And do you know how many of them are successful? 50% (</a:t>
            </a:r>
            <a:r>
              <a:rPr lang="en-US" dirty="0" err="1"/>
              <a:t>shau</a:t>
            </a:r>
            <a:r>
              <a:rPr lang="en-US" dirty="0"/>
              <a:t>). Exactly! </a:t>
            </a:r>
          </a:p>
        </p:txBody>
      </p:sp>
      <p:sp>
        <p:nvSpPr>
          <p:cNvPr id="4" name="Slide Number Placeholder 3"/>
          <p:cNvSpPr>
            <a:spLocks noGrp="1"/>
          </p:cNvSpPr>
          <p:nvPr>
            <p:ph type="sldNum" sz="quarter" idx="5"/>
          </p:nvPr>
        </p:nvSpPr>
        <p:spPr/>
        <p:txBody>
          <a:bodyPr/>
          <a:lstStyle/>
          <a:p>
            <a:fld id="{24C0B94D-9033-47E6-A6F8-76F0C31AF346}" type="slidenum">
              <a:rPr lang="en-US" smtClean="0"/>
              <a:t>3</a:t>
            </a:fld>
            <a:endParaRPr lang="en-US"/>
          </a:p>
        </p:txBody>
      </p:sp>
    </p:spTree>
    <p:extLst>
      <p:ext uri="{BB962C8B-B14F-4D97-AF65-F5344CB8AC3E}">
        <p14:creationId xmlns:p14="http://schemas.microsoft.com/office/powerpoint/2010/main" val="377984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rgbClr val="000000"/>
                </a:solidFill>
                <a:effectLst/>
              </a:rPr>
              <a:t>That's why we as team are focusing on reducing this gap by using our expertise in Data Science. Our Application Alchemy, enables Directors and producers, like you, to estimate the revenue of the movie even before it's release and, allows you to tweak few relevant parameter to </a:t>
            </a:r>
            <a:r>
              <a:rPr lang="en-IN" dirty="0" err="1">
                <a:solidFill>
                  <a:srgbClr val="000000"/>
                </a:solidFill>
                <a:effectLst/>
              </a:rPr>
              <a:t>therby</a:t>
            </a:r>
            <a:r>
              <a:rPr lang="en-IN" dirty="0">
                <a:solidFill>
                  <a:srgbClr val="000000"/>
                </a:solidFill>
                <a:effectLst/>
              </a:rPr>
              <a:t> increasing the chances of success of a movie and thereby maximise your returns on Investments. Amazing isn't it? So how does this actually work?</a:t>
            </a:r>
            <a:endParaRPr lang="en-IN" dirty="0"/>
          </a:p>
        </p:txBody>
      </p:sp>
      <p:sp>
        <p:nvSpPr>
          <p:cNvPr id="4" name="Slide Number Placeholder 3"/>
          <p:cNvSpPr>
            <a:spLocks noGrp="1"/>
          </p:cNvSpPr>
          <p:nvPr>
            <p:ph type="sldNum" sz="quarter" idx="5"/>
          </p:nvPr>
        </p:nvSpPr>
        <p:spPr/>
        <p:txBody>
          <a:bodyPr/>
          <a:lstStyle/>
          <a:p>
            <a:fld id="{24C0B94D-9033-47E6-A6F8-76F0C31AF346}" type="slidenum">
              <a:rPr lang="en-US" smtClean="0"/>
              <a:t>4</a:t>
            </a:fld>
            <a:endParaRPr lang="en-US"/>
          </a:p>
        </p:txBody>
      </p:sp>
    </p:spTree>
    <p:extLst>
      <p:ext uri="{BB962C8B-B14F-4D97-AF65-F5344CB8AC3E}">
        <p14:creationId xmlns:p14="http://schemas.microsoft.com/office/powerpoint/2010/main" val="74663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Well behind the scene what Alchemy is doing is nothing fancy! </a:t>
            </a:r>
          </a:p>
          <a:p>
            <a:r>
              <a:rPr lang="en-IN" dirty="0"/>
              <a:t>We are preforming a Supervised Regression Machine Learning where we are letting the computer learn from a huge collection of historical movie data and a provided algorithm that adapts based on examples of intended </a:t>
            </a:r>
            <a:r>
              <a:rPr lang="en-IN" dirty="0" err="1"/>
              <a:t>behavior</a:t>
            </a:r>
            <a:r>
              <a:rPr lang="en-IN" dirty="0"/>
              <a:t> to predict the revenue. The resulting program, consisting of the algorithm and associated learned parameters, is called a trained model.</a:t>
            </a:r>
          </a:p>
          <a:p>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24C0B94D-9033-47E6-A6F8-76F0C31AF346}" type="slidenum">
              <a:rPr lang="en-US" smtClean="0"/>
              <a:t>5</a:t>
            </a:fld>
            <a:endParaRPr lang="en-US"/>
          </a:p>
        </p:txBody>
      </p:sp>
    </p:spTree>
    <p:extLst>
      <p:ext uri="{BB962C8B-B14F-4D97-AF65-F5344CB8AC3E}">
        <p14:creationId xmlns:p14="http://schemas.microsoft.com/office/powerpoint/2010/main" val="333050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Well that’s a good question and I will answer it in </a:t>
            </a:r>
            <a:r>
              <a:rPr lang="en-IN" dirty="0" err="1"/>
              <a:t>twofolds</a:t>
            </a:r>
            <a:r>
              <a:rPr lang="en-IN" dirty="0"/>
              <a:t>:</a:t>
            </a:r>
          </a:p>
          <a:p>
            <a:r>
              <a:rPr lang="en-IN" dirty="0"/>
              <a:t>First we have a system </a:t>
            </a:r>
            <a:r>
              <a:rPr lang="en-IN" dirty="0" err="1"/>
              <a:t>inplace</a:t>
            </a:r>
            <a:endParaRPr lang="en-IN" dirty="0"/>
          </a:p>
          <a:p>
            <a:r>
              <a:rPr lang="en-IN" dirty="0"/>
              <a:t>We are constantly trying out new model and training them on updated data that we gather by various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24C0B94D-9033-47E6-A6F8-76F0C31AF346}" type="slidenum">
              <a:rPr lang="en-US" smtClean="0"/>
              <a:t>6</a:t>
            </a:fld>
            <a:endParaRPr lang="en-US"/>
          </a:p>
        </p:txBody>
      </p:sp>
    </p:spTree>
    <p:extLst>
      <p:ext uri="{BB962C8B-B14F-4D97-AF65-F5344CB8AC3E}">
        <p14:creationId xmlns:p14="http://schemas.microsoft.com/office/powerpoint/2010/main" val="262320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recently trained our models with a batch size of almost 8000 new movies from various genres and time periods.</a:t>
            </a:r>
          </a:p>
          <a:p>
            <a:endParaRPr lang="en-IN" dirty="0"/>
          </a:p>
          <a:p>
            <a:r>
              <a:rPr lang="en-IN" dirty="0"/>
              <a:t>Close to 58% of our information such as Budget, Genres, Runtime are coming form the raw dataset.</a:t>
            </a:r>
          </a:p>
          <a:p>
            <a:r>
              <a:rPr lang="en-IN" dirty="0"/>
              <a:t>Next 28%, we are engineering by ourselves through the process of selecting, manipulating, and transforming raw data into features that can be used for training. More on this on the next slide.</a:t>
            </a:r>
          </a:p>
          <a:p>
            <a:r>
              <a:rPr lang="en-IN" dirty="0"/>
              <a:t>And for the remaining 22%, we are developing inhouse scripts that crawls through various websites such as TMDB, IMDB on a routinely basis to gather extra information. And just so that you know, we were able to impute close to 5000 missing revenue and budget using this method.</a:t>
            </a:r>
          </a:p>
          <a:p>
            <a:endParaRPr lang="en-IN" dirty="0"/>
          </a:p>
        </p:txBody>
      </p:sp>
      <p:sp>
        <p:nvSpPr>
          <p:cNvPr id="4" name="Slide Number Placeholder 3"/>
          <p:cNvSpPr>
            <a:spLocks noGrp="1"/>
          </p:cNvSpPr>
          <p:nvPr>
            <p:ph type="sldNum" sz="quarter" idx="5"/>
          </p:nvPr>
        </p:nvSpPr>
        <p:spPr/>
        <p:txBody>
          <a:bodyPr/>
          <a:lstStyle/>
          <a:p>
            <a:fld id="{24C0B94D-9033-47E6-A6F8-76F0C31AF346}" type="slidenum">
              <a:rPr lang="en-US" smtClean="0"/>
              <a:t>7</a:t>
            </a:fld>
            <a:endParaRPr lang="en-US"/>
          </a:p>
        </p:txBody>
      </p:sp>
    </p:spTree>
    <p:extLst>
      <p:ext uri="{BB962C8B-B14F-4D97-AF65-F5344CB8AC3E}">
        <p14:creationId xmlns:p14="http://schemas.microsoft.com/office/powerpoint/2010/main" val="2998214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second biggest strength, we devote a lot of time to research. We churn out the data to get new insights that we then pass on to our clients.</a:t>
            </a:r>
          </a:p>
          <a:p>
            <a:r>
              <a:rPr lang="en-IN" dirty="0"/>
              <a:t>This way we keep our clients updated with what’s “trending” in the Industry be it the catchy keywords, cool genres or soul sucking tagline, you name it!!</a:t>
            </a:r>
          </a:p>
          <a:p>
            <a:endParaRPr lang="en-IN" dirty="0"/>
          </a:p>
          <a:p>
            <a:r>
              <a:rPr lang="en-IN" dirty="0"/>
              <a:t>But we don’t stop there. We help them uncover hidden relationship among different combination of actors, directors and producers using intuitive visualization to figure out what works best for our </a:t>
            </a:r>
            <a:r>
              <a:rPr lang="en-IN" dirty="0" err="1"/>
              <a:t>clinets</a:t>
            </a:r>
            <a:r>
              <a:rPr lang="en-IN" dirty="0"/>
              <a:t>.</a:t>
            </a:r>
          </a:p>
          <a:p>
            <a:endParaRPr lang="en-IN" dirty="0"/>
          </a:p>
          <a:p>
            <a:r>
              <a:rPr lang="en-IN" dirty="0"/>
              <a:t>And as mentioned earlier, we engineer new features out of the existing one. For example, we are now taking inflation adjusted budget and seasonality into account as our research shows that some seasons generate more revenue than others. </a:t>
            </a:r>
          </a:p>
        </p:txBody>
      </p:sp>
      <p:sp>
        <p:nvSpPr>
          <p:cNvPr id="4" name="Slide Number Placeholder 3"/>
          <p:cNvSpPr>
            <a:spLocks noGrp="1"/>
          </p:cNvSpPr>
          <p:nvPr>
            <p:ph type="sldNum" sz="quarter" idx="5"/>
          </p:nvPr>
        </p:nvSpPr>
        <p:spPr/>
        <p:txBody>
          <a:bodyPr/>
          <a:lstStyle/>
          <a:p>
            <a:fld id="{24C0B94D-9033-47E6-A6F8-76F0C31AF346}" type="slidenum">
              <a:rPr lang="en-US" smtClean="0"/>
              <a:t>8</a:t>
            </a:fld>
            <a:endParaRPr lang="en-US"/>
          </a:p>
        </p:txBody>
      </p:sp>
    </p:spTree>
    <p:extLst>
      <p:ext uri="{BB962C8B-B14F-4D97-AF65-F5344CB8AC3E}">
        <p14:creationId xmlns:p14="http://schemas.microsoft.com/office/powerpoint/2010/main" val="361009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the models, we are currently using three different variations of Ensemble Models which are a collection of </a:t>
            </a:r>
            <a:r>
              <a:rPr lang="en-US" b="0" dirty="0"/>
              <a:t>multiple models combined to produce improved results. All of these</a:t>
            </a:r>
            <a:r>
              <a:rPr lang="en-US" dirty="0"/>
              <a:t> perform way better than the simple regression model. And within the ensemble methods we consider </a:t>
            </a:r>
            <a:r>
              <a:rPr lang="en-US" dirty="0" err="1"/>
              <a:t>XGBoost</a:t>
            </a:r>
            <a:r>
              <a:rPr lang="en-US" dirty="0"/>
              <a:t> to be a bit more superior as compared to the other ones because of the lowest Root Mean Squared Error.</a:t>
            </a:r>
            <a:endParaRPr lang="en-IN" dirty="0"/>
          </a:p>
        </p:txBody>
      </p:sp>
      <p:sp>
        <p:nvSpPr>
          <p:cNvPr id="4" name="Slide Number Placeholder 3"/>
          <p:cNvSpPr>
            <a:spLocks noGrp="1"/>
          </p:cNvSpPr>
          <p:nvPr>
            <p:ph type="sldNum" sz="quarter" idx="5"/>
          </p:nvPr>
        </p:nvSpPr>
        <p:spPr/>
        <p:txBody>
          <a:bodyPr/>
          <a:lstStyle/>
          <a:p>
            <a:fld id="{24C0B94D-9033-47E6-A6F8-76F0C31AF346}" type="slidenum">
              <a:rPr lang="en-US" smtClean="0"/>
              <a:t>9</a:t>
            </a:fld>
            <a:endParaRPr lang="en-US"/>
          </a:p>
        </p:txBody>
      </p:sp>
    </p:spTree>
    <p:extLst>
      <p:ext uri="{BB962C8B-B14F-4D97-AF65-F5344CB8AC3E}">
        <p14:creationId xmlns:p14="http://schemas.microsoft.com/office/powerpoint/2010/main" val="100666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if you’re convinced about the potential of our application, we have a special offer for you. We are giving you a free trial for the first month, and from next month onwards you can choose among what suits you best.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a concluding statement I would like to say Believe me </a:t>
            </a:r>
            <a:r>
              <a:rPr lang="en-IN" dirty="0" err="1"/>
              <a:t>Sahu</a:t>
            </a:r>
            <a:r>
              <a:rPr lang="en-IN" dirty="0"/>
              <a:t>, if you do even half as well as the rest of  clients in this fund, you’re going to be very, very impressed. Sound fair enough?  </a:t>
            </a:r>
          </a:p>
          <a:p>
            <a:endParaRPr lang="en-US" dirty="0"/>
          </a:p>
        </p:txBody>
      </p:sp>
      <p:sp>
        <p:nvSpPr>
          <p:cNvPr id="4" name="Slide Number Placeholder 3"/>
          <p:cNvSpPr>
            <a:spLocks noGrp="1"/>
          </p:cNvSpPr>
          <p:nvPr>
            <p:ph type="sldNum" sz="quarter" idx="5"/>
          </p:nvPr>
        </p:nvSpPr>
        <p:spPr/>
        <p:txBody>
          <a:bodyPr/>
          <a:lstStyle/>
          <a:p>
            <a:fld id="{24C0B94D-9033-47E6-A6F8-76F0C31AF346}" type="slidenum">
              <a:rPr lang="en-US" smtClean="0"/>
              <a:t>10</a:t>
            </a:fld>
            <a:endParaRPr lang="en-US"/>
          </a:p>
        </p:txBody>
      </p:sp>
    </p:spTree>
    <p:extLst>
      <p:ext uri="{BB962C8B-B14F-4D97-AF65-F5344CB8AC3E}">
        <p14:creationId xmlns:p14="http://schemas.microsoft.com/office/powerpoint/2010/main" val="54853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97B3-78A2-4381-9930-7BB7A99DC8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BF39CA-2154-4978-AE0B-F08594BA9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FDAE1B-E979-4C6E-B1CB-8B0780E5DFD6}"/>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7472E9C1-1D3B-4DE7-83EF-5B139E1AF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54160-7611-45B2-BEEC-974477AB12EC}"/>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236283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CFB7A-8661-4954-AF61-C693D66850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8ABDCC-6622-4D1D-B825-530A530AE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D58AA-6ECF-4509-AE93-D07FA172DEB7}"/>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CC6DAF4A-EBB2-438D-9E38-1A2689E63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2D039-786C-4CAF-B2BA-03992ECB9F17}"/>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332165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2459B-6819-4976-B3DA-FFC4692508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CF7C8-922A-485A-8971-018063B03F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7AC97-3773-433B-82D6-54A0329A2C58}"/>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FB17E3DE-E2CA-4904-9F70-EB8E374A7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54D11-0859-42B1-9769-2FAFDDB10DAE}"/>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6189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8937-575D-41FF-9548-3B971712D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118516-67DE-4E19-B464-751E142144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9D7BD-2301-442F-86B7-48F697A3FDD4}"/>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FD75888D-541A-40F2-A536-358A434AA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15911-2785-4701-82DA-E812F48BC79A}"/>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56458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791F-4B7B-40D9-A354-3EA8C76DE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7DF9BA-60E3-4F0D-B46E-C3731E419E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A2DF3-FC6F-4CB9-B455-2D3534A5553E}"/>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9A37EB54-CCF2-4973-941C-4F6F9CC67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A8661-AF87-444B-87A4-61C5249ACF48}"/>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434777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3FCF-038D-4B28-B634-D922B92A1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F721D-6DE0-4397-AA99-C4D89F3614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F6DDD-5CED-452E-8DCE-FCBFEAEE7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B3E4B4-E4B2-4543-9523-49EE847AB695}"/>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6" name="Footer Placeholder 5">
            <a:extLst>
              <a:ext uri="{FF2B5EF4-FFF2-40B4-BE49-F238E27FC236}">
                <a16:creationId xmlns:a16="http://schemas.microsoft.com/office/drawing/2014/main" id="{3C420616-FDFE-42E3-99AD-3C70B52D39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5A04B-1FA5-4EF5-9A0D-CE96E21C0B47}"/>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292513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EF04-935E-47FD-8EE3-4DC10E458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292386-135F-4E25-A8CA-BF9122B1E2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4B631-3FC4-4C35-A2E3-C52508FC00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048CD-09FA-4BF5-B15B-2163CBB74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63507B-F696-46ED-811E-533E373EE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2EAB3-0E4E-448B-B8A7-65C1406E24AA}"/>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8" name="Footer Placeholder 7">
            <a:extLst>
              <a:ext uri="{FF2B5EF4-FFF2-40B4-BE49-F238E27FC236}">
                <a16:creationId xmlns:a16="http://schemas.microsoft.com/office/drawing/2014/main" id="{856B33E9-EB8A-4676-83C6-0014896595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34D02F-220C-4F1C-B24B-87433586BBA3}"/>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37146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A180-9951-4FEF-A77F-B9398F0AD6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B541C9-7D60-4DE0-BBF6-793FC5A68011}"/>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4" name="Footer Placeholder 3">
            <a:extLst>
              <a:ext uri="{FF2B5EF4-FFF2-40B4-BE49-F238E27FC236}">
                <a16:creationId xmlns:a16="http://schemas.microsoft.com/office/drawing/2014/main" id="{53971EA5-8F8B-4BB6-A893-171B33AB79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0F12A0-1205-4E1D-ABB5-ACB06812CE03}"/>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78929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4098-A155-4A29-AD8B-3A7396291788}"/>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3" name="Footer Placeholder 2">
            <a:extLst>
              <a:ext uri="{FF2B5EF4-FFF2-40B4-BE49-F238E27FC236}">
                <a16:creationId xmlns:a16="http://schemas.microsoft.com/office/drawing/2014/main" id="{CA1ED442-C979-4D9A-9A2A-FB08EB008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95AC7E-6B82-4ABF-B0CE-B8E5F2654E0A}"/>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49825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E876-D466-4450-84A7-3B4B9CBF9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254007-DA6A-480C-9206-8D31EA423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DB28EB-405C-499B-BC8F-64978C53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0F574-CDB0-4519-827B-CD4037FDD486}"/>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6" name="Footer Placeholder 5">
            <a:extLst>
              <a:ext uri="{FF2B5EF4-FFF2-40B4-BE49-F238E27FC236}">
                <a16:creationId xmlns:a16="http://schemas.microsoft.com/office/drawing/2014/main" id="{367377C2-083F-45AC-B1F9-0877D747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D2D6B-AE45-4D80-8F1E-434B2E02CDB9}"/>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405143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C53D-1C48-486E-B213-467ED7C0E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29007-10DD-40DD-8221-717E8BEEE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E0C94-D78B-418C-B8B5-FAA1F102C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B5450-9EEC-48CA-A31A-2943CC7AF873}"/>
              </a:ext>
            </a:extLst>
          </p:cNvPr>
          <p:cNvSpPr>
            <a:spLocks noGrp="1"/>
          </p:cNvSpPr>
          <p:nvPr>
            <p:ph type="dt" sz="half" idx="10"/>
          </p:nvPr>
        </p:nvSpPr>
        <p:spPr/>
        <p:txBody>
          <a:bodyPr/>
          <a:lstStyle/>
          <a:p>
            <a:fld id="{FE2F66CF-A5E5-423D-856D-704B659EF3BC}" type="datetimeFigureOut">
              <a:rPr lang="en-US" smtClean="0"/>
              <a:t>12/9/2022</a:t>
            </a:fld>
            <a:endParaRPr lang="en-US"/>
          </a:p>
        </p:txBody>
      </p:sp>
      <p:sp>
        <p:nvSpPr>
          <p:cNvPr id="6" name="Footer Placeholder 5">
            <a:extLst>
              <a:ext uri="{FF2B5EF4-FFF2-40B4-BE49-F238E27FC236}">
                <a16:creationId xmlns:a16="http://schemas.microsoft.com/office/drawing/2014/main" id="{65131A82-BF33-4437-A8EF-2B93E8747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7F2BD-0F9C-498F-97B4-FCCDBDD32DF4}"/>
              </a:ext>
            </a:extLst>
          </p:cNvPr>
          <p:cNvSpPr>
            <a:spLocks noGrp="1"/>
          </p:cNvSpPr>
          <p:nvPr>
            <p:ph type="sldNum" sz="quarter" idx="12"/>
          </p:nvPr>
        </p:nvSpPr>
        <p:spPr/>
        <p:txBody>
          <a:bodyPr/>
          <a:lstStyle/>
          <a:p>
            <a:fld id="{750300DF-1794-45E9-A86F-E980CE46FB58}" type="slidenum">
              <a:rPr lang="en-US" smtClean="0"/>
              <a:t>‹#›</a:t>
            </a:fld>
            <a:endParaRPr lang="en-US"/>
          </a:p>
        </p:txBody>
      </p:sp>
    </p:spTree>
    <p:extLst>
      <p:ext uri="{BB962C8B-B14F-4D97-AF65-F5344CB8AC3E}">
        <p14:creationId xmlns:p14="http://schemas.microsoft.com/office/powerpoint/2010/main" val="189728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FD360-2CC5-4C0C-B7BC-B53EC8D31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FB3BB2-FE3A-4C99-B005-04F4DA868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50F158-D6EA-4B4C-AB17-A15F5C16D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F66CF-A5E5-423D-856D-704B659EF3BC}" type="datetimeFigureOut">
              <a:rPr lang="en-US" smtClean="0"/>
              <a:t>12/9/2022</a:t>
            </a:fld>
            <a:endParaRPr lang="en-US"/>
          </a:p>
        </p:txBody>
      </p:sp>
      <p:sp>
        <p:nvSpPr>
          <p:cNvPr id="5" name="Footer Placeholder 4">
            <a:extLst>
              <a:ext uri="{FF2B5EF4-FFF2-40B4-BE49-F238E27FC236}">
                <a16:creationId xmlns:a16="http://schemas.microsoft.com/office/drawing/2014/main" id="{38FB7871-01EF-4F94-A167-4E6A331BE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2B046-68A5-460B-B7BD-334C9D4C0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300DF-1794-45E9-A86F-E980CE46FB58}" type="slidenum">
              <a:rPr lang="en-US" smtClean="0"/>
              <a:t>‹#›</a:t>
            </a:fld>
            <a:endParaRPr lang="en-US"/>
          </a:p>
        </p:txBody>
      </p:sp>
      <p:sp>
        <p:nvSpPr>
          <p:cNvPr id="7" name="MSIPCMContentMarking" descr="{&quot;HashCode&quot;:-1032724153,&quot;Placement&quot;:&quot;Footer&quot;,&quot;Top&quot;:519.343,&quot;Left&quot;:446.105438,&quot;SlideWidth&quot;:960,&quot;SlideHeight&quot;:540}">
            <a:extLst>
              <a:ext uri="{FF2B5EF4-FFF2-40B4-BE49-F238E27FC236}">
                <a16:creationId xmlns:a16="http://schemas.microsoft.com/office/drawing/2014/main" id="{225072EF-50EA-4842-8E08-EFC845BD93C1}"/>
              </a:ext>
            </a:extLst>
          </p:cNvPr>
          <p:cNvSpPr txBox="1"/>
          <p:nvPr userDrawn="1"/>
        </p:nvSpPr>
        <p:spPr>
          <a:xfrm>
            <a:off x="5665539" y="6595656"/>
            <a:ext cx="860923"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SLB-Private</a:t>
            </a:r>
          </a:p>
        </p:txBody>
      </p:sp>
    </p:spTree>
    <p:extLst>
      <p:ext uri="{BB962C8B-B14F-4D97-AF65-F5344CB8AC3E}">
        <p14:creationId xmlns:p14="http://schemas.microsoft.com/office/powerpoint/2010/main" val="2945417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13"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AE6C4-782A-40B1-B833-741126FFDA34}"/>
              </a:ext>
            </a:extLst>
          </p:cNvPr>
          <p:cNvSpPr txBox="1"/>
          <p:nvPr/>
        </p:nvSpPr>
        <p:spPr>
          <a:xfrm>
            <a:off x="803867" y="2130251"/>
            <a:ext cx="617477" cy="369332"/>
          </a:xfrm>
          <a:prstGeom prst="rect">
            <a:avLst/>
          </a:prstGeom>
          <a:noFill/>
        </p:spPr>
        <p:txBody>
          <a:bodyPr wrap="none" rtlCol="0">
            <a:spAutoFit/>
          </a:bodyPr>
          <a:lstStyle/>
          <a:p>
            <a:r>
              <a:rPr lang="en-US" dirty="0"/>
              <a:t>Plot:</a:t>
            </a:r>
          </a:p>
        </p:txBody>
      </p:sp>
      <p:sp>
        <p:nvSpPr>
          <p:cNvPr id="3" name="TextBox 2">
            <a:extLst>
              <a:ext uri="{FF2B5EF4-FFF2-40B4-BE49-F238E27FC236}">
                <a16:creationId xmlns:a16="http://schemas.microsoft.com/office/drawing/2014/main" id="{BF19660B-8E04-4CEC-990B-B7E491F1D790}"/>
              </a:ext>
            </a:extLst>
          </p:cNvPr>
          <p:cNvSpPr txBox="1"/>
          <p:nvPr/>
        </p:nvSpPr>
        <p:spPr>
          <a:xfrm>
            <a:off x="803867" y="2592475"/>
            <a:ext cx="10178981" cy="1295868"/>
          </a:xfrm>
          <a:prstGeom prst="rect">
            <a:avLst/>
          </a:prstGeom>
          <a:noFill/>
        </p:spPr>
        <p:txBody>
          <a:bodyPr wrap="square" rtlCol="0">
            <a:spAutoFit/>
          </a:bodyPr>
          <a:lstStyle/>
          <a:p>
            <a:pPr algn="just">
              <a:lnSpc>
                <a:spcPct val="150000"/>
              </a:lnSpc>
            </a:pPr>
            <a:r>
              <a:rPr lang="en-US" b="1" i="0" dirty="0" err="1">
                <a:solidFill>
                  <a:srgbClr val="FFFFFF"/>
                </a:solidFill>
                <a:effectLst/>
                <a:latin typeface="Segoe UI" panose="020B0502040204020203" pitchFamily="34" charset="0"/>
              </a:rPr>
              <a:t>Xiaohu</a:t>
            </a:r>
            <a:r>
              <a:rPr lang="en-US" dirty="0"/>
              <a:t> is a movie producer who is looking out for a solution to maximize his profits from movies after release. Previously, he has released many movies, but he claims that he is not getting the returns that he is expecting. He is not able to understand the cause and that makes him anxious and desperate for a solution.</a:t>
            </a:r>
          </a:p>
        </p:txBody>
      </p:sp>
      <p:sp>
        <p:nvSpPr>
          <p:cNvPr id="4" name="TextBox 3">
            <a:extLst>
              <a:ext uri="{FF2B5EF4-FFF2-40B4-BE49-F238E27FC236}">
                <a16:creationId xmlns:a16="http://schemas.microsoft.com/office/drawing/2014/main" id="{D9AC69A5-B6C1-4B5F-9A94-82322E4269EF}"/>
              </a:ext>
            </a:extLst>
          </p:cNvPr>
          <p:cNvSpPr txBox="1"/>
          <p:nvPr/>
        </p:nvSpPr>
        <p:spPr>
          <a:xfrm>
            <a:off x="4310742" y="5838093"/>
            <a:ext cx="3708708" cy="369332"/>
          </a:xfrm>
          <a:prstGeom prst="rect">
            <a:avLst/>
          </a:prstGeom>
          <a:noFill/>
        </p:spPr>
        <p:txBody>
          <a:bodyPr wrap="none" rtlCol="0">
            <a:spAutoFit/>
          </a:bodyPr>
          <a:lstStyle/>
          <a:p>
            <a:r>
              <a:rPr lang="en-US" dirty="0"/>
              <a:t>Disclaimer: Not based on a True Story</a:t>
            </a:r>
          </a:p>
        </p:txBody>
      </p:sp>
    </p:spTree>
    <p:extLst>
      <p:ext uri="{BB962C8B-B14F-4D97-AF65-F5344CB8AC3E}">
        <p14:creationId xmlns:p14="http://schemas.microsoft.com/office/powerpoint/2010/main" val="194618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DFACFB-B972-4079-948D-CD9E98419CDB}"/>
              </a:ext>
            </a:extLst>
          </p:cNvPr>
          <p:cNvGrpSpPr/>
          <p:nvPr/>
        </p:nvGrpSpPr>
        <p:grpSpPr>
          <a:xfrm>
            <a:off x="2255741" y="1408122"/>
            <a:ext cx="2504839" cy="3373586"/>
            <a:chOff x="600617" y="1217205"/>
            <a:chExt cx="2504839" cy="3373586"/>
          </a:xfrm>
        </p:grpSpPr>
        <p:sp>
          <p:nvSpPr>
            <p:cNvPr id="3" name="Rectangle 2">
              <a:extLst>
                <a:ext uri="{FF2B5EF4-FFF2-40B4-BE49-F238E27FC236}">
                  <a16:creationId xmlns:a16="http://schemas.microsoft.com/office/drawing/2014/main" id="{32CF767C-EF01-46D6-B588-663BFA8A5C26}"/>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D791562-6FE9-401D-A039-1CCAB7C92EF3}"/>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9EA28502-524B-43F3-846C-D3C912EF9BEA}"/>
              </a:ext>
            </a:extLst>
          </p:cNvPr>
          <p:cNvGrpSpPr/>
          <p:nvPr/>
        </p:nvGrpSpPr>
        <p:grpSpPr>
          <a:xfrm>
            <a:off x="4843581" y="1408122"/>
            <a:ext cx="2504839" cy="3373586"/>
            <a:chOff x="3188457" y="1217205"/>
            <a:chExt cx="2504839" cy="3373586"/>
          </a:xfrm>
        </p:grpSpPr>
        <p:sp>
          <p:nvSpPr>
            <p:cNvPr id="6" name="Rectangle 5">
              <a:extLst>
                <a:ext uri="{FF2B5EF4-FFF2-40B4-BE49-F238E27FC236}">
                  <a16:creationId xmlns:a16="http://schemas.microsoft.com/office/drawing/2014/main" id="{55E64703-F5FF-4592-9228-4E094B1501B7}"/>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84064E7-B97E-40C1-B2BB-E3AF5B32FF14}"/>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B3593321-3424-4BC2-83E5-AAAC6D133369}"/>
              </a:ext>
            </a:extLst>
          </p:cNvPr>
          <p:cNvGrpSpPr/>
          <p:nvPr/>
        </p:nvGrpSpPr>
        <p:grpSpPr>
          <a:xfrm>
            <a:off x="7431420" y="1408122"/>
            <a:ext cx="2504839" cy="3373586"/>
            <a:chOff x="5776296" y="1217205"/>
            <a:chExt cx="2504839" cy="3373586"/>
          </a:xfrm>
        </p:grpSpPr>
        <p:sp>
          <p:nvSpPr>
            <p:cNvPr id="9" name="Rectangle 8">
              <a:extLst>
                <a:ext uri="{FF2B5EF4-FFF2-40B4-BE49-F238E27FC236}">
                  <a16:creationId xmlns:a16="http://schemas.microsoft.com/office/drawing/2014/main" id="{D68B42B1-915B-49B6-A4CC-2BDC874212BE}"/>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FC784A3-3252-42FE-9B3A-F6B154F9ED88}"/>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072A34FE-80AC-436D-B73E-136A54956420}"/>
              </a:ext>
            </a:extLst>
          </p:cNvPr>
          <p:cNvGrpSpPr/>
          <p:nvPr/>
        </p:nvGrpSpPr>
        <p:grpSpPr>
          <a:xfrm>
            <a:off x="1938308" y="5588271"/>
            <a:ext cx="8315383" cy="908475"/>
            <a:chOff x="1715637" y="4908708"/>
            <a:chExt cx="8315383" cy="908475"/>
          </a:xfrm>
        </p:grpSpPr>
        <p:grpSp>
          <p:nvGrpSpPr>
            <p:cNvPr id="15" name="Group 14">
              <a:extLst>
                <a:ext uri="{FF2B5EF4-FFF2-40B4-BE49-F238E27FC236}">
                  <a16:creationId xmlns:a16="http://schemas.microsoft.com/office/drawing/2014/main" id="{A7282929-790E-4DF0-87AE-C3E44617ACAE}"/>
                </a:ext>
              </a:extLst>
            </p:cNvPr>
            <p:cNvGrpSpPr/>
            <p:nvPr/>
          </p:nvGrpSpPr>
          <p:grpSpPr>
            <a:xfrm>
              <a:off x="1715637" y="5113940"/>
              <a:ext cx="8315383" cy="703243"/>
              <a:chOff x="407242" y="5207636"/>
              <a:chExt cx="8315383" cy="703243"/>
            </a:xfrm>
          </p:grpSpPr>
          <p:pic>
            <p:nvPicPr>
              <p:cNvPr id="17" name="Picture 16">
                <a:extLst>
                  <a:ext uri="{FF2B5EF4-FFF2-40B4-BE49-F238E27FC236}">
                    <a16:creationId xmlns:a16="http://schemas.microsoft.com/office/drawing/2014/main" id="{5587822D-D0AD-4840-BB88-9E9F96691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18" name="Picture 17">
                <a:extLst>
                  <a:ext uri="{FF2B5EF4-FFF2-40B4-BE49-F238E27FC236}">
                    <a16:creationId xmlns:a16="http://schemas.microsoft.com/office/drawing/2014/main" id="{B77DC4D2-3EDB-48DA-92B0-73368DD5E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19" name="Picture 18">
                <a:extLst>
                  <a:ext uri="{FF2B5EF4-FFF2-40B4-BE49-F238E27FC236}">
                    <a16:creationId xmlns:a16="http://schemas.microsoft.com/office/drawing/2014/main" id="{FDD63E9E-3D74-488F-8820-008CB7D91F6D}"/>
                  </a:ext>
                </a:extLst>
              </p:cNvPr>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20" name="Picture 19">
                <a:extLst>
                  <a:ext uri="{FF2B5EF4-FFF2-40B4-BE49-F238E27FC236}">
                    <a16:creationId xmlns:a16="http://schemas.microsoft.com/office/drawing/2014/main" id="{57DBAD53-A722-4FE3-8E16-29CA9243F494}"/>
                  </a:ext>
                </a:extLst>
              </p:cNvPr>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21" name="Picture 20">
                <a:extLst>
                  <a:ext uri="{FF2B5EF4-FFF2-40B4-BE49-F238E27FC236}">
                    <a16:creationId xmlns:a16="http://schemas.microsoft.com/office/drawing/2014/main" id="{4912F4AA-3854-4634-8076-7804B86A1BC9}"/>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22" name="Picture 21">
                <a:extLst>
                  <a:ext uri="{FF2B5EF4-FFF2-40B4-BE49-F238E27FC236}">
                    <a16:creationId xmlns:a16="http://schemas.microsoft.com/office/drawing/2014/main" id="{502DA1B7-AB4A-4C0E-9C2B-F699BC9E009A}"/>
                  </a:ext>
                </a:extLst>
              </p:cNvPr>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23" name="Picture 22">
                <a:extLst>
                  <a:ext uri="{FF2B5EF4-FFF2-40B4-BE49-F238E27FC236}">
                    <a16:creationId xmlns:a16="http://schemas.microsoft.com/office/drawing/2014/main" id="{FC2B10FF-1E64-458D-86BA-FCB2D86C1483}"/>
                  </a:ext>
                </a:extLst>
              </p:cNvPr>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24" name="Picture 23">
                <a:extLst>
                  <a:ext uri="{FF2B5EF4-FFF2-40B4-BE49-F238E27FC236}">
                    <a16:creationId xmlns:a16="http://schemas.microsoft.com/office/drawing/2014/main" id="{31E802AB-6759-482F-A1DF-DC8171F110B8}"/>
                  </a:ext>
                </a:extLst>
              </p:cNvPr>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25" name="Picture 24">
                <a:extLst>
                  <a:ext uri="{FF2B5EF4-FFF2-40B4-BE49-F238E27FC236}">
                    <a16:creationId xmlns:a16="http://schemas.microsoft.com/office/drawing/2014/main" id="{058EB995-438E-4061-8036-D760A08BC52A}"/>
                  </a:ext>
                </a:extLst>
              </p:cNvPr>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26" name="Picture 25">
                <a:extLst>
                  <a:ext uri="{FF2B5EF4-FFF2-40B4-BE49-F238E27FC236}">
                    <a16:creationId xmlns:a16="http://schemas.microsoft.com/office/drawing/2014/main" id="{BA64E57C-FCBC-4B12-A55D-F764AE0F2DFC}"/>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27" name="Picture 26">
                <a:extLst>
                  <a:ext uri="{FF2B5EF4-FFF2-40B4-BE49-F238E27FC236}">
                    <a16:creationId xmlns:a16="http://schemas.microsoft.com/office/drawing/2014/main" id="{0F0964AB-8190-4405-8476-A60F12B85425}"/>
                  </a:ext>
                </a:extLst>
              </p:cNvPr>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28" name="Picture 27">
                <a:extLst>
                  <a:ext uri="{FF2B5EF4-FFF2-40B4-BE49-F238E27FC236}">
                    <a16:creationId xmlns:a16="http://schemas.microsoft.com/office/drawing/2014/main" id="{78C1AA13-7FF3-42CC-93E9-DECB50F7CCB0}"/>
                  </a:ext>
                </a:extLst>
              </p:cNvPr>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29" name="Picture 28">
                <a:extLst>
                  <a:ext uri="{FF2B5EF4-FFF2-40B4-BE49-F238E27FC236}">
                    <a16:creationId xmlns:a16="http://schemas.microsoft.com/office/drawing/2014/main" id="{B315F25E-570E-4780-B0BA-57C79F204498}"/>
                  </a:ext>
                </a:extLst>
              </p:cNvPr>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a:noFill/>
              <a:ln>
                <a:noFill/>
              </a:ln>
            </p:spPr>
          </p:pic>
          <p:pic>
            <p:nvPicPr>
              <p:cNvPr id="30" name="Picture 29">
                <a:extLst>
                  <a:ext uri="{FF2B5EF4-FFF2-40B4-BE49-F238E27FC236}">
                    <a16:creationId xmlns:a16="http://schemas.microsoft.com/office/drawing/2014/main" id="{7FEF017D-252B-4502-857E-164C22714B49}"/>
                  </a:ext>
                </a:extLst>
              </p:cNvPr>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16" name="TextBox 15">
              <a:extLst>
                <a:ext uri="{FF2B5EF4-FFF2-40B4-BE49-F238E27FC236}">
                  <a16:creationId xmlns:a16="http://schemas.microsoft.com/office/drawing/2014/main" id="{053046D9-95FF-450E-89C0-C2615DBB99DC}"/>
                </a:ext>
              </a:extLst>
            </p:cNvPr>
            <p:cNvSpPr txBox="1"/>
            <p:nvPr/>
          </p:nvSpPr>
          <p:spPr>
            <a:xfrm>
              <a:off x="5349787"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As used by</a:t>
              </a:r>
            </a:p>
          </p:txBody>
        </p:sp>
      </p:grpSp>
      <p:sp>
        <p:nvSpPr>
          <p:cNvPr id="31" name="Rectangle 30">
            <a:extLst>
              <a:ext uri="{FF2B5EF4-FFF2-40B4-BE49-F238E27FC236}">
                <a16:creationId xmlns:a16="http://schemas.microsoft.com/office/drawing/2014/main" id="{FAA70D6F-3114-4221-872C-E0F072DBD229}"/>
              </a:ext>
            </a:extLst>
          </p:cNvPr>
          <p:cNvSpPr/>
          <p:nvPr/>
        </p:nvSpPr>
        <p:spPr>
          <a:xfrm>
            <a:off x="2732746" y="366537"/>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 SOLUTION FOR YOUR ENTIRE TEAM</a:t>
            </a:r>
          </a:p>
        </p:txBody>
      </p:sp>
      <p:sp>
        <p:nvSpPr>
          <p:cNvPr id="32" name="Rectangle 31">
            <a:extLst>
              <a:ext uri="{FF2B5EF4-FFF2-40B4-BE49-F238E27FC236}">
                <a16:creationId xmlns:a16="http://schemas.microsoft.com/office/drawing/2014/main" id="{276ECCD6-7758-4CE2-8742-BBC4E2DCCAB7}"/>
              </a:ext>
            </a:extLst>
          </p:cNvPr>
          <p:cNvSpPr/>
          <p:nvPr/>
        </p:nvSpPr>
        <p:spPr>
          <a:xfrm>
            <a:off x="2353498" y="1561992"/>
            <a:ext cx="2360745" cy="7386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33" name="Rectangle 32">
            <a:extLst>
              <a:ext uri="{FF2B5EF4-FFF2-40B4-BE49-F238E27FC236}">
                <a16:creationId xmlns:a16="http://schemas.microsoft.com/office/drawing/2014/main" id="{E5EF1CAE-B35D-4626-8259-2D6F958CBCA9}"/>
              </a:ext>
            </a:extLst>
          </p:cNvPr>
          <p:cNvSpPr/>
          <p:nvPr/>
        </p:nvSpPr>
        <p:spPr>
          <a:xfrm>
            <a:off x="5044790" y="1561990"/>
            <a:ext cx="2153840"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34" name="Rectangle 33">
            <a:extLst>
              <a:ext uri="{FF2B5EF4-FFF2-40B4-BE49-F238E27FC236}">
                <a16:creationId xmlns:a16="http://schemas.microsoft.com/office/drawing/2014/main" id="{0D78DB97-BA2B-4A16-942F-21BAE2E6B0FF}"/>
              </a:ext>
            </a:extLst>
          </p:cNvPr>
          <p:cNvSpPr/>
          <p:nvPr/>
        </p:nvSpPr>
        <p:spPr>
          <a:xfrm>
            <a:off x="7624435" y="1557947"/>
            <a:ext cx="2214068"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38" name="Rectangle 37">
            <a:extLst>
              <a:ext uri="{FF2B5EF4-FFF2-40B4-BE49-F238E27FC236}">
                <a16:creationId xmlns:a16="http://schemas.microsoft.com/office/drawing/2014/main" id="{1F3706B1-6BA5-4BBF-B0F9-05A7FD87E146}"/>
              </a:ext>
            </a:extLst>
          </p:cNvPr>
          <p:cNvSpPr/>
          <p:nvPr/>
        </p:nvSpPr>
        <p:spPr>
          <a:xfrm>
            <a:off x="2538875" y="2594434"/>
            <a:ext cx="1938573" cy="1225592"/>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400" dirty="0">
                <a:latin typeface="Segoe UI" panose="020B0502040204020203" pitchFamily="34" charset="0"/>
                <a:cs typeface="Segoe UI" panose="020B0502040204020203" pitchFamily="34" charset="0"/>
              </a:rPr>
              <a:t>Model: </a:t>
            </a:r>
            <a:r>
              <a:rPr lang="en-US" sz="1400" dirty="0" err="1">
                <a:latin typeface="Segoe UI" panose="020B0502040204020203" pitchFamily="34" charset="0"/>
                <a:cs typeface="Segoe UI" panose="020B0502040204020203" pitchFamily="34" charset="0"/>
              </a:rPr>
              <a:t>LGBoost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400" dirty="0">
                <a:latin typeface="Segoe UI" panose="020B0502040204020203" pitchFamily="34" charset="0"/>
                <a:cs typeface="Segoe UI" panose="020B0502040204020203" pitchFamily="34" charset="0"/>
              </a:rPr>
              <a:t>Error Margin: 23%</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24 hour turn around</a:t>
            </a:r>
          </a:p>
        </p:txBody>
      </p:sp>
      <p:sp>
        <p:nvSpPr>
          <p:cNvPr id="39" name="Rectangle 38">
            <a:extLst>
              <a:ext uri="{FF2B5EF4-FFF2-40B4-BE49-F238E27FC236}">
                <a16:creationId xmlns:a16="http://schemas.microsoft.com/office/drawing/2014/main" id="{CF57793E-14F0-483D-A886-265AEE8DCD50}"/>
              </a:ext>
            </a:extLst>
          </p:cNvPr>
          <p:cNvSpPr/>
          <p:nvPr/>
        </p:nvSpPr>
        <p:spPr>
          <a:xfrm>
            <a:off x="5098705" y="2594434"/>
            <a:ext cx="1938573" cy="1604478"/>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400" dirty="0">
                <a:latin typeface="Segoe UI" panose="020B0502040204020203" pitchFamily="34" charset="0"/>
                <a:cs typeface="Segoe UI" panose="020B0502040204020203" pitchFamily="34" charset="0"/>
              </a:rPr>
              <a:t>Model: </a:t>
            </a:r>
            <a:r>
              <a:rPr lang="en-US" sz="1400" dirty="0" err="1">
                <a:latin typeface="Segoe UI" panose="020B0502040204020203" pitchFamily="34" charset="0"/>
                <a:cs typeface="Segoe UI" panose="020B0502040204020203" pitchFamily="34" charset="0"/>
              </a:rPr>
              <a:t>XGBoost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Error Margin: 20%</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Customized parameters</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C4FA85AE-C59E-452B-84C6-A0223E1A7179}"/>
              </a:ext>
            </a:extLst>
          </p:cNvPr>
          <p:cNvSpPr/>
          <p:nvPr/>
        </p:nvSpPr>
        <p:spPr>
          <a:xfrm>
            <a:off x="7714553" y="2594434"/>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400" dirty="0">
                <a:latin typeface="Segoe UI" panose="020B0502040204020203" pitchFamily="34" charset="0"/>
                <a:cs typeface="Segoe UI" panose="020B0502040204020203" pitchFamily="34" charset="0"/>
              </a:rPr>
              <a:t>Model: Stacked </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Error Margin: 17%</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Dedicated Team</a:t>
            </a:r>
          </a:p>
        </p:txBody>
      </p:sp>
    </p:spTree>
    <p:extLst>
      <p:ext uri="{BB962C8B-B14F-4D97-AF65-F5344CB8AC3E}">
        <p14:creationId xmlns:p14="http://schemas.microsoft.com/office/powerpoint/2010/main" val="11657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2885A-DA2A-4FA5-BC54-67854BEA96A5}"/>
              </a:ext>
            </a:extLst>
          </p:cNvPr>
          <p:cNvSpPr txBox="1"/>
          <p:nvPr/>
        </p:nvSpPr>
        <p:spPr>
          <a:xfrm>
            <a:off x="502418" y="747039"/>
            <a:ext cx="2460032" cy="369332"/>
          </a:xfrm>
          <a:prstGeom prst="rect">
            <a:avLst/>
          </a:prstGeom>
          <a:noFill/>
        </p:spPr>
        <p:txBody>
          <a:bodyPr wrap="none" rtlCol="0">
            <a:spAutoFit/>
          </a:bodyPr>
          <a:lstStyle/>
          <a:p>
            <a:r>
              <a:rPr lang="en-US" dirty="0"/>
              <a:t>Why Gradient Boosting?</a:t>
            </a:r>
          </a:p>
        </p:txBody>
      </p:sp>
      <p:sp>
        <p:nvSpPr>
          <p:cNvPr id="3" name="TextBox 2">
            <a:extLst>
              <a:ext uri="{FF2B5EF4-FFF2-40B4-BE49-F238E27FC236}">
                <a16:creationId xmlns:a16="http://schemas.microsoft.com/office/drawing/2014/main" id="{49B1B928-BF34-4CB5-A768-659F41F45603}"/>
              </a:ext>
            </a:extLst>
          </p:cNvPr>
          <p:cNvSpPr txBox="1"/>
          <p:nvPr/>
        </p:nvSpPr>
        <p:spPr>
          <a:xfrm>
            <a:off x="502418" y="1326382"/>
            <a:ext cx="9927771" cy="923330"/>
          </a:xfrm>
          <a:prstGeom prst="rect">
            <a:avLst/>
          </a:prstGeom>
          <a:noFill/>
        </p:spPr>
        <p:txBody>
          <a:bodyPr wrap="square" rtlCol="0">
            <a:spAutoFit/>
          </a:bodyPr>
          <a:lstStyle/>
          <a:p>
            <a:r>
              <a:rPr lang="en-IN" dirty="0"/>
              <a:t>It is powerful enough to find any </a:t>
            </a:r>
            <a:r>
              <a:rPr lang="en-IN" dirty="0">
                <a:solidFill>
                  <a:srgbClr val="92D050"/>
                </a:solidFill>
              </a:rPr>
              <a:t>nonlinear relationship</a:t>
            </a:r>
            <a:r>
              <a:rPr lang="en-IN" dirty="0"/>
              <a:t> between your model target and features and has great usability that can deal with </a:t>
            </a:r>
            <a:r>
              <a:rPr lang="en-IN" dirty="0">
                <a:solidFill>
                  <a:srgbClr val="92D050"/>
                </a:solidFill>
              </a:rPr>
              <a:t>missing values, outliers, and high cardinality categorical values </a:t>
            </a:r>
            <a:r>
              <a:rPr lang="en-IN" dirty="0"/>
              <a:t>on your features without any special treatment.</a:t>
            </a:r>
            <a:endParaRPr lang="en-US" dirty="0"/>
          </a:p>
        </p:txBody>
      </p:sp>
      <p:sp>
        <p:nvSpPr>
          <p:cNvPr id="4" name="TextBox 3">
            <a:extLst>
              <a:ext uri="{FF2B5EF4-FFF2-40B4-BE49-F238E27FC236}">
                <a16:creationId xmlns:a16="http://schemas.microsoft.com/office/drawing/2014/main" id="{5B74E6DA-6C1D-4D4B-8487-85E6E4FC3A3A}"/>
              </a:ext>
            </a:extLst>
          </p:cNvPr>
          <p:cNvSpPr txBox="1"/>
          <p:nvPr/>
        </p:nvSpPr>
        <p:spPr>
          <a:xfrm>
            <a:off x="660400" y="2753360"/>
            <a:ext cx="3782254" cy="369332"/>
          </a:xfrm>
          <a:prstGeom prst="rect">
            <a:avLst/>
          </a:prstGeom>
          <a:noFill/>
        </p:spPr>
        <p:txBody>
          <a:bodyPr wrap="none" rtlCol="0">
            <a:spAutoFit/>
          </a:bodyPr>
          <a:lstStyle/>
          <a:p>
            <a:r>
              <a:rPr lang="en-US" dirty="0"/>
              <a:t>Parameters used in Gradient Boosting:</a:t>
            </a:r>
          </a:p>
        </p:txBody>
      </p:sp>
    </p:spTree>
    <p:extLst>
      <p:ext uri="{BB962C8B-B14F-4D97-AF65-F5344CB8AC3E}">
        <p14:creationId xmlns:p14="http://schemas.microsoft.com/office/powerpoint/2010/main" val="301780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5FE4C-D837-4548-B5F2-BD9D11BE3685}"/>
              </a:ext>
            </a:extLst>
          </p:cNvPr>
          <p:cNvSpPr txBox="1"/>
          <p:nvPr/>
        </p:nvSpPr>
        <p:spPr>
          <a:xfrm>
            <a:off x="568960" y="558800"/>
            <a:ext cx="2944076" cy="369332"/>
          </a:xfrm>
          <a:prstGeom prst="rect">
            <a:avLst/>
          </a:prstGeom>
          <a:noFill/>
        </p:spPr>
        <p:txBody>
          <a:bodyPr wrap="none" rtlCol="0">
            <a:spAutoFit/>
          </a:bodyPr>
          <a:lstStyle/>
          <a:p>
            <a:r>
              <a:rPr lang="en-US" dirty="0"/>
              <a:t>What other models we tried?</a:t>
            </a:r>
          </a:p>
        </p:txBody>
      </p:sp>
      <p:sp>
        <p:nvSpPr>
          <p:cNvPr id="3" name="TextBox 2">
            <a:extLst>
              <a:ext uri="{FF2B5EF4-FFF2-40B4-BE49-F238E27FC236}">
                <a16:creationId xmlns:a16="http://schemas.microsoft.com/office/drawing/2014/main" id="{FB5AA8FE-FE77-4BA5-840B-9B0260100B7D}"/>
              </a:ext>
            </a:extLst>
          </p:cNvPr>
          <p:cNvSpPr txBox="1"/>
          <p:nvPr/>
        </p:nvSpPr>
        <p:spPr>
          <a:xfrm>
            <a:off x="690880" y="1391920"/>
            <a:ext cx="1145506" cy="1477328"/>
          </a:xfrm>
          <a:prstGeom prst="rect">
            <a:avLst/>
          </a:prstGeom>
          <a:noFill/>
        </p:spPr>
        <p:txBody>
          <a:bodyPr wrap="none" rtlCol="0">
            <a:spAutoFit/>
          </a:bodyPr>
          <a:lstStyle/>
          <a:p>
            <a:r>
              <a:rPr lang="en-US" dirty="0"/>
              <a:t>LGB:</a:t>
            </a:r>
          </a:p>
          <a:p>
            <a:endParaRPr lang="en-US" dirty="0"/>
          </a:p>
          <a:p>
            <a:r>
              <a:rPr lang="en-US" dirty="0"/>
              <a:t>AdaBoost:</a:t>
            </a:r>
          </a:p>
          <a:p>
            <a:endParaRPr lang="en-US" dirty="0"/>
          </a:p>
          <a:p>
            <a:r>
              <a:rPr lang="en-US" dirty="0" err="1"/>
              <a:t>CatBoost</a:t>
            </a:r>
            <a:r>
              <a:rPr lang="en-US" dirty="0"/>
              <a:t>:</a:t>
            </a:r>
          </a:p>
        </p:txBody>
      </p:sp>
    </p:spTree>
    <p:extLst>
      <p:ext uri="{BB962C8B-B14F-4D97-AF65-F5344CB8AC3E}">
        <p14:creationId xmlns:p14="http://schemas.microsoft.com/office/powerpoint/2010/main" val="104593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EF385-14D8-4FA0-A6F3-76FD5E8ABC8D}"/>
              </a:ext>
            </a:extLst>
          </p:cNvPr>
          <p:cNvSpPr txBox="1"/>
          <p:nvPr/>
        </p:nvSpPr>
        <p:spPr>
          <a:xfrm>
            <a:off x="457200" y="762000"/>
            <a:ext cx="1312090" cy="369332"/>
          </a:xfrm>
          <a:prstGeom prst="rect">
            <a:avLst/>
          </a:prstGeom>
          <a:noFill/>
        </p:spPr>
        <p:txBody>
          <a:bodyPr wrap="none" rtlCol="0">
            <a:spAutoFit/>
          </a:bodyPr>
          <a:lstStyle/>
          <a:p>
            <a:r>
              <a:rPr lang="en-US" dirty="0"/>
              <a:t>Why RMSE?</a:t>
            </a:r>
          </a:p>
        </p:txBody>
      </p:sp>
    </p:spTree>
    <p:extLst>
      <p:ext uri="{BB962C8B-B14F-4D97-AF65-F5344CB8AC3E}">
        <p14:creationId xmlns:p14="http://schemas.microsoft.com/office/powerpoint/2010/main" val="119529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pple (Indonesia) — Mozilla Firefox 2022-12-05 22-13-00">
            <a:hlinkClick r:id="" action="ppaction://media"/>
            <a:extLst>
              <a:ext uri="{FF2B5EF4-FFF2-40B4-BE49-F238E27FC236}">
                <a16:creationId xmlns:a16="http://schemas.microsoft.com/office/drawing/2014/main" id="{DAB11395-21D9-4096-A89D-CC3B94DBFAC8}"/>
              </a:ext>
            </a:extLst>
          </p:cNvPr>
          <p:cNvPicPr>
            <a:picLocks noChangeAspect="1"/>
          </p:cNvPicPr>
          <p:nvPr>
            <a:videoFile r:link="rId1"/>
            <p:extLst>
              <p:ext uri="{DAA4B4D4-6D71-4841-9C94-3DE7FCFB9230}">
                <p14:media xmlns:p14="http://schemas.microsoft.com/office/powerpoint/2010/main" r:embed="rId2">
                  <p14:trim st="10791"/>
                </p14:media>
              </p:ext>
            </p:extLst>
          </p:nvPr>
        </p:nvPicPr>
        <p:blipFill rotWithShape="1">
          <a:blip r:embed="rId5"/>
          <a:srcRect t="27495" r="-1862" b="4492"/>
          <a:stretch>
            <a:fillRect/>
          </a:stretch>
        </p:blipFill>
        <p:spPr>
          <a:xfrm>
            <a:off x="0" y="0"/>
            <a:ext cx="12419012" cy="4543426"/>
          </a:xfrm>
          <a:prstGeom prst="rect">
            <a:avLst/>
          </a:prstGeom>
        </p:spPr>
      </p:pic>
      <p:sp>
        <p:nvSpPr>
          <p:cNvPr id="5" name="TextBox 4">
            <a:extLst>
              <a:ext uri="{FF2B5EF4-FFF2-40B4-BE49-F238E27FC236}">
                <a16:creationId xmlns:a16="http://schemas.microsoft.com/office/drawing/2014/main" id="{A3212EF1-DE28-4AA4-9C08-E88D5094B370}"/>
              </a:ext>
            </a:extLst>
          </p:cNvPr>
          <p:cNvSpPr txBox="1"/>
          <p:nvPr/>
        </p:nvSpPr>
        <p:spPr>
          <a:xfrm>
            <a:off x="127819" y="4975122"/>
            <a:ext cx="6686446" cy="646331"/>
          </a:xfrm>
          <a:prstGeom prst="rect">
            <a:avLst/>
          </a:prstGeom>
          <a:noFill/>
        </p:spPr>
        <p:txBody>
          <a:bodyPr wrap="none" rtlCol="0">
            <a:spAutoFit/>
          </a:bodyPr>
          <a:lstStyle/>
          <a:p>
            <a:r>
              <a:rPr lang="en-US" sz="3600" dirty="0">
                <a:solidFill>
                  <a:srgbClr val="0CF25D"/>
                </a:solidFill>
                <a:latin typeface="Cascadia Code" panose="020B0609020000020004" pitchFamily="49" charset="0"/>
                <a:cs typeface="Cascadia Code" panose="020B0609020000020004" pitchFamily="49" charset="0"/>
              </a:rPr>
              <a:t>Movie Revenue Prediction</a:t>
            </a:r>
          </a:p>
        </p:txBody>
      </p:sp>
      <p:sp>
        <p:nvSpPr>
          <p:cNvPr id="6" name="TextBox 5">
            <a:extLst>
              <a:ext uri="{FF2B5EF4-FFF2-40B4-BE49-F238E27FC236}">
                <a16:creationId xmlns:a16="http://schemas.microsoft.com/office/drawing/2014/main" id="{6BA11B5D-A572-4A83-A289-2712C9DF4906}"/>
              </a:ext>
            </a:extLst>
          </p:cNvPr>
          <p:cNvSpPr txBox="1"/>
          <p:nvPr/>
        </p:nvSpPr>
        <p:spPr>
          <a:xfrm>
            <a:off x="127819" y="5690127"/>
            <a:ext cx="3820277" cy="369332"/>
          </a:xfrm>
          <a:prstGeom prst="rect">
            <a:avLst/>
          </a:prstGeom>
          <a:noFill/>
        </p:spPr>
        <p:txBody>
          <a:bodyPr wrap="none" rtlCol="0">
            <a:spAutoFit/>
          </a:bodyPr>
          <a:lstStyle/>
          <a:p>
            <a:r>
              <a:rPr lang="en-US" dirty="0">
                <a:solidFill>
                  <a:schemeClr val="accent4"/>
                </a:solidFill>
                <a:latin typeface="Cascadia Code" panose="020B0609020000020004" pitchFamily="49" charset="0"/>
                <a:cs typeface="Cascadia Code" panose="020B0609020000020004" pitchFamily="49" charset="0"/>
              </a:rPr>
              <a:t>A project by: Team Outliers</a:t>
            </a:r>
          </a:p>
        </p:txBody>
      </p:sp>
    </p:spTree>
    <p:extLst>
      <p:ext uri="{BB962C8B-B14F-4D97-AF65-F5344CB8AC3E}">
        <p14:creationId xmlns:p14="http://schemas.microsoft.com/office/powerpoint/2010/main" val="65234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71" fill="hold"/>
                                        <p:tgtEl>
                                          <p:spTgt spid="4"/>
                                        </p:tgtEl>
                                      </p:cBhvr>
                                    </p:cmd>
                                  </p:childTnLst>
                                </p:cTn>
                              </p:par>
                              <p:par>
                                <p:cTn id="7" presetID="1" presetClass="entr" presetSubtype="0" fill="hold" grpId="0" nodeType="withEffect">
                                  <p:stCondLst>
                                    <p:cond delay="0"/>
                                  </p:stCondLst>
                                  <p:iterate type="lt">
                                    <p:tmAbs val="100"/>
                                  </p:iterate>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AFEFC-7433-4FD9-904E-AFAEFD0C5845}"/>
              </a:ext>
            </a:extLst>
          </p:cNvPr>
          <p:cNvSpPr txBox="1"/>
          <p:nvPr/>
        </p:nvSpPr>
        <p:spPr>
          <a:xfrm>
            <a:off x="8681988" y="6353649"/>
            <a:ext cx="3433440" cy="369332"/>
          </a:xfrm>
          <a:prstGeom prst="rect">
            <a:avLst/>
          </a:prstGeom>
          <a:noFill/>
        </p:spPr>
        <p:txBody>
          <a:bodyPr wrap="none" rtlCol="0">
            <a:spAutoFit/>
          </a:bodyPr>
          <a:lstStyle/>
          <a:p>
            <a:r>
              <a:rPr lang="en-US" i="1" dirty="0"/>
              <a:t>Source: motion picture association</a:t>
            </a:r>
          </a:p>
        </p:txBody>
      </p:sp>
      <p:sp>
        <p:nvSpPr>
          <p:cNvPr id="2" name="500 Movies">
            <a:extLst>
              <a:ext uri="{FF2B5EF4-FFF2-40B4-BE49-F238E27FC236}">
                <a16:creationId xmlns:a16="http://schemas.microsoft.com/office/drawing/2014/main" id="{580319AA-4DC4-48CE-921F-958CF91042E2}"/>
              </a:ext>
            </a:extLst>
          </p:cNvPr>
          <p:cNvSpPr txBox="1"/>
          <p:nvPr/>
        </p:nvSpPr>
        <p:spPr>
          <a:xfrm>
            <a:off x="3881917" y="1782396"/>
            <a:ext cx="4428167" cy="3293209"/>
          </a:xfrm>
          <a:prstGeom prst="rect">
            <a:avLst/>
          </a:prstGeom>
          <a:noFill/>
        </p:spPr>
        <p:txBody>
          <a:bodyPr wrap="square" rtlCol="0">
            <a:spAutoFit/>
          </a:bodyPr>
          <a:lstStyle/>
          <a:p>
            <a:r>
              <a:rPr lang="en-US" sz="20800" dirty="0">
                <a:gradFill>
                  <a:gsLst>
                    <a:gs pos="0">
                      <a:srgbClr val="3666DD"/>
                    </a:gs>
                    <a:gs pos="100000">
                      <a:srgbClr val="2DD7F6"/>
                    </a:gs>
                  </a:gsLst>
                  <a:lin ang="5400000" scaled="1"/>
                </a:gradFill>
              </a:rPr>
              <a:t>500</a:t>
            </a:r>
            <a:endParaRPr lang="en-US" sz="3200" dirty="0">
              <a:gradFill>
                <a:gsLst>
                  <a:gs pos="0">
                    <a:srgbClr val="3666DD"/>
                  </a:gs>
                  <a:gs pos="100000">
                    <a:srgbClr val="2DD7F6"/>
                  </a:gs>
                </a:gsLst>
                <a:lin ang="5400000" scaled="1"/>
              </a:gradFill>
            </a:endParaRPr>
          </a:p>
        </p:txBody>
      </p:sp>
      <p:sp>
        <p:nvSpPr>
          <p:cNvPr id="3" name="60 M">
            <a:extLst>
              <a:ext uri="{FF2B5EF4-FFF2-40B4-BE49-F238E27FC236}">
                <a16:creationId xmlns:a16="http://schemas.microsoft.com/office/drawing/2014/main" id="{5DA79720-5739-4140-9AB0-86C920967260}"/>
              </a:ext>
            </a:extLst>
          </p:cNvPr>
          <p:cNvSpPr txBox="1"/>
          <p:nvPr/>
        </p:nvSpPr>
        <p:spPr>
          <a:xfrm>
            <a:off x="2534769" y="1782396"/>
            <a:ext cx="7122463" cy="3293209"/>
          </a:xfrm>
          <a:prstGeom prst="rect">
            <a:avLst/>
          </a:prstGeom>
          <a:noFill/>
        </p:spPr>
        <p:txBody>
          <a:bodyPr wrap="square" rtlCol="0">
            <a:spAutoFit/>
          </a:bodyPr>
          <a:lstStyle>
            <a:defPPr>
              <a:defRPr lang="en-US"/>
            </a:defPPr>
            <a:lvl1pPr>
              <a:defRPr sz="20800">
                <a:gradFill>
                  <a:gsLst>
                    <a:gs pos="0">
                      <a:srgbClr val="3666DD"/>
                    </a:gs>
                    <a:gs pos="100000">
                      <a:srgbClr val="2DD7F6"/>
                    </a:gs>
                  </a:gsLst>
                  <a:lin ang="5400000" scaled="1"/>
                </a:gradFill>
              </a:defRPr>
            </a:lvl1pPr>
          </a:lstStyle>
          <a:p>
            <a:r>
              <a:rPr lang="en-US" dirty="0"/>
              <a:t>$60 M</a:t>
            </a:r>
          </a:p>
        </p:txBody>
      </p:sp>
      <p:sp>
        <p:nvSpPr>
          <p:cNvPr id="7" name="Oval 6">
            <a:extLst>
              <a:ext uri="{FF2B5EF4-FFF2-40B4-BE49-F238E27FC236}">
                <a16:creationId xmlns:a16="http://schemas.microsoft.com/office/drawing/2014/main" id="{20CF73D3-7811-4D90-8D24-DDAD9D4910E0}"/>
              </a:ext>
            </a:extLst>
          </p:cNvPr>
          <p:cNvSpPr/>
          <p:nvPr/>
        </p:nvSpPr>
        <p:spPr>
          <a:xfrm>
            <a:off x="4961265" y="2398936"/>
            <a:ext cx="2567568" cy="2567568"/>
          </a:xfrm>
          <a:prstGeom prst="ellipse">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0">
            <a:extLst>
              <a:ext uri="{FF2B5EF4-FFF2-40B4-BE49-F238E27FC236}">
                <a16:creationId xmlns:a16="http://schemas.microsoft.com/office/drawing/2014/main" id="{31AB7104-5AA7-4AC7-8122-43E2F6786E55}"/>
              </a:ext>
            </a:extLst>
          </p:cNvPr>
          <p:cNvSpPr txBox="1"/>
          <p:nvPr/>
        </p:nvSpPr>
        <p:spPr>
          <a:xfrm>
            <a:off x="5391148" y="3021001"/>
            <a:ext cx="2270505" cy="1323439"/>
          </a:xfrm>
          <a:prstGeom prst="rect">
            <a:avLst/>
          </a:prstGeom>
          <a:noFill/>
        </p:spPr>
        <p:txBody>
          <a:bodyPr wrap="square" rtlCol="0">
            <a:spAutoFit/>
          </a:bodyPr>
          <a:lstStyle/>
          <a:p>
            <a:r>
              <a:rPr lang="en-US" sz="8000" dirty="0">
                <a:latin typeface="Arial Nova Cond" panose="020B0506020202020204" pitchFamily="34" charset="0"/>
              </a:rPr>
              <a:t>50%</a:t>
            </a:r>
          </a:p>
        </p:txBody>
      </p:sp>
      <p:sp>
        <p:nvSpPr>
          <p:cNvPr id="6" name="Block Arc 5">
            <a:extLst>
              <a:ext uri="{FF2B5EF4-FFF2-40B4-BE49-F238E27FC236}">
                <a16:creationId xmlns:a16="http://schemas.microsoft.com/office/drawing/2014/main" id="{CF78D463-FB6A-4537-8C1A-4313FC5EB13F}"/>
              </a:ext>
            </a:extLst>
          </p:cNvPr>
          <p:cNvSpPr/>
          <p:nvPr/>
        </p:nvSpPr>
        <p:spPr>
          <a:xfrm rot="5400000">
            <a:off x="4421274" y="1858945"/>
            <a:ext cx="3647551" cy="3647551"/>
          </a:xfrm>
          <a:prstGeom prst="blockArc">
            <a:avLst>
              <a:gd name="adj1" fmla="val 10800000"/>
              <a:gd name="adj2" fmla="val 10365462"/>
              <a:gd name="adj3" fmla="val 4110"/>
            </a:avLst>
          </a:prstGeom>
          <a:gradFill>
            <a:gsLst>
              <a:gs pos="0">
                <a:srgbClr val="3666DD"/>
              </a:gs>
              <a:gs pos="100000">
                <a:srgbClr val="2DD7F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a:extLst>
              <a:ext uri="{FF2B5EF4-FFF2-40B4-BE49-F238E27FC236}">
                <a16:creationId xmlns:a16="http://schemas.microsoft.com/office/drawing/2014/main" id="{458EB5CE-201A-4977-9A7A-758DCB1A41E2}"/>
              </a:ext>
            </a:extLst>
          </p:cNvPr>
          <p:cNvSpPr/>
          <p:nvPr/>
        </p:nvSpPr>
        <p:spPr>
          <a:xfrm rot="5400000">
            <a:off x="4529294" y="1956918"/>
            <a:ext cx="3366195" cy="3451609"/>
          </a:xfrm>
          <a:prstGeom prst="blockArc">
            <a:avLst>
              <a:gd name="adj1" fmla="val 10861400"/>
              <a:gd name="adj2" fmla="val 69287"/>
              <a:gd name="adj3" fmla="val 4234"/>
            </a:avLst>
          </a:prstGeom>
          <a:gradFill>
            <a:gsLst>
              <a:gs pos="0">
                <a:srgbClr val="15337D"/>
              </a:gs>
              <a:gs pos="100000">
                <a:srgbClr val="067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05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1" presetClass="entr" presetSubtype="1" fill="hold" grpId="1"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par>
                                <p:cTn id="26" presetID="21" presetClass="entr" presetSubtype="1" fill="hold" grpId="1"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7" grpId="0" animBg="1"/>
      <p:bldP spid="4" grpId="0"/>
      <p:bldP spid="6" grpId="0" animBg="1"/>
      <p:bldP spid="6"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7FDB77E-C7FA-4A7D-8670-1EFA1871900D}"/>
              </a:ext>
            </a:extLst>
          </p:cNvPr>
          <p:cNvCxnSpPr>
            <a:cxnSpLocks/>
          </p:cNvCxnSpPr>
          <p:nvPr/>
        </p:nvCxnSpPr>
        <p:spPr>
          <a:xfrm>
            <a:off x="4010660" y="1117600"/>
            <a:ext cx="0" cy="46228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2883BDB-E433-4204-AAA1-524FA86EE6E5}"/>
              </a:ext>
            </a:extLst>
          </p:cNvPr>
          <p:cNvCxnSpPr>
            <a:cxnSpLocks/>
          </p:cNvCxnSpPr>
          <p:nvPr/>
        </p:nvCxnSpPr>
        <p:spPr>
          <a:xfrm>
            <a:off x="8181339" y="1117600"/>
            <a:ext cx="0" cy="46228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90F4F4-A047-40DB-B487-051EE6D23D09}"/>
              </a:ext>
            </a:extLst>
          </p:cNvPr>
          <p:cNvSpPr txBox="1"/>
          <p:nvPr/>
        </p:nvSpPr>
        <p:spPr>
          <a:xfrm>
            <a:off x="1619916" y="748268"/>
            <a:ext cx="686406" cy="369332"/>
          </a:xfrm>
          <a:prstGeom prst="rect">
            <a:avLst/>
          </a:prstGeom>
          <a:noFill/>
        </p:spPr>
        <p:txBody>
          <a:bodyPr wrap="none" rtlCol="0">
            <a:spAutoFit/>
          </a:bodyPr>
          <a:lstStyle/>
          <a:p>
            <a:r>
              <a:rPr lang="en-US" dirty="0"/>
              <a:t>Need</a:t>
            </a:r>
          </a:p>
        </p:txBody>
      </p:sp>
      <p:sp>
        <p:nvSpPr>
          <p:cNvPr id="9" name="TextBox 8">
            <a:extLst>
              <a:ext uri="{FF2B5EF4-FFF2-40B4-BE49-F238E27FC236}">
                <a16:creationId xmlns:a16="http://schemas.microsoft.com/office/drawing/2014/main" id="{360E57D5-0BCB-48D4-B1EA-41504407328D}"/>
              </a:ext>
            </a:extLst>
          </p:cNvPr>
          <p:cNvSpPr txBox="1"/>
          <p:nvPr/>
        </p:nvSpPr>
        <p:spPr>
          <a:xfrm>
            <a:off x="5012865" y="748268"/>
            <a:ext cx="1973104" cy="369332"/>
          </a:xfrm>
          <a:prstGeom prst="rect">
            <a:avLst/>
          </a:prstGeom>
          <a:noFill/>
        </p:spPr>
        <p:txBody>
          <a:bodyPr wrap="none" rtlCol="0">
            <a:spAutoFit/>
          </a:bodyPr>
          <a:lstStyle/>
          <a:p>
            <a:r>
              <a:rPr lang="en-US" dirty="0"/>
              <a:t>Customer Segment</a:t>
            </a:r>
          </a:p>
        </p:txBody>
      </p:sp>
      <p:sp>
        <p:nvSpPr>
          <p:cNvPr id="10" name="TextBox 9">
            <a:extLst>
              <a:ext uri="{FF2B5EF4-FFF2-40B4-BE49-F238E27FC236}">
                <a16:creationId xmlns:a16="http://schemas.microsoft.com/office/drawing/2014/main" id="{39110976-0223-4EE5-AB2A-817114985BF9}"/>
              </a:ext>
            </a:extLst>
          </p:cNvPr>
          <p:cNvSpPr txBox="1"/>
          <p:nvPr/>
        </p:nvSpPr>
        <p:spPr>
          <a:xfrm>
            <a:off x="9820601" y="748268"/>
            <a:ext cx="919932" cy="369332"/>
          </a:xfrm>
          <a:prstGeom prst="rect">
            <a:avLst/>
          </a:prstGeom>
          <a:noFill/>
        </p:spPr>
        <p:txBody>
          <a:bodyPr wrap="none" rtlCol="0">
            <a:spAutoFit/>
          </a:bodyPr>
          <a:lstStyle/>
          <a:p>
            <a:r>
              <a:rPr lang="en-US" dirty="0"/>
              <a:t>Product</a:t>
            </a:r>
          </a:p>
        </p:txBody>
      </p:sp>
      <p:sp>
        <p:nvSpPr>
          <p:cNvPr id="11" name="Oval 10">
            <a:extLst>
              <a:ext uri="{FF2B5EF4-FFF2-40B4-BE49-F238E27FC236}">
                <a16:creationId xmlns:a16="http://schemas.microsoft.com/office/drawing/2014/main" id="{8A8171B7-9508-47C7-93BC-BBAFEEF82AF8}"/>
              </a:ext>
            </a:extLst>
          </p:cNvPr>
          <p:cNvSpPr/>
          <p:nvPr/>
        </p:nvSpPr>
        <p:spPr>
          <a:xfrm>
            <a:off x="1114031" y="2559149"/>
            <a:ext cx="1739701" cy="1739701"/>
          </a:xfrm>
          <a:prstGeom prst="ellipse">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0">
            <a:extLst>
              <a:ext uri="{FF2B5EF4-FFF2-40B4-BE49-F238E27FC236}">
                <a16:creationId xmlns:a16="http://schemas.microsoft.com/office/drawing/2014/main" id="{B0034112-5674-43A7-8BCF-301BACBEAD9D}"/>
              </a:ext>
            </a:extLst>
          </p:cNvPr>
          <p:cNvSpPr txBox="1"/>
          <p:nvPr/>
        </p:nvSpPr>
        <p:spPr>
          <a:xfrm>
            <a:off x="1386034" y="2965005"/>
            <a:ext cx="1441730" cy="923330"/>
          </a:xfrm>
          <a:prstGeom prst="rect">
            <a:avLst/>
          </a:prstGeom>
          <a:noFill/>
        </p:spPr>
        <p:txBody>
          <a:bodyPr wrap="square" rtlCol="0">
            <a:spAutoFit/>
          </a:bodyPr>
          <a:lstStyle/>
          <a:p>
            <a:r>
              <a:rPr lang="en-US" sz="5400" dirty="0">
                <a:latin typeface="Arial Nova Cond" panose="020B0506020202020204" pitchFamily="34" charset="0"/>
              </a:rPr>
              <a:t>50%</a:t>
            </a:r>
          </a:p>
        </p:txBody>
      </p:sp>
      <p:sp>
        <p:nvSpPr>
          <p:cNvPr id="13" name="Block Arc 12">
            <a:extLst>
              <a:ext uri="{FF2B5EF4-FFF2-40B4-BE49-F238E27FC236}">
                <a16:creationId xmlns:a16="http://schemas.microsoft.com/office/drawing/2014/main" id="{93FB16FE-55DB-4FE3-A4CD-91311D4802FD}"/>
              </a:ext>
            </a:extLst>
          </p:cNvPr>
          <p:cNvSpPr/>
          <p:nvPr/>
        </p:nvSpPr>
        <p:spPr>
          <a:xfrm rot="5400000">
            <a:off x="663090" y="2107640"/>
            <a:ext cx="2642719" cy="2642719"/>
          </a:xfrm>
          <a:prstGeom prst="blockArc">
            <a:avLst>
              <a:gd name="adj1" fmla="val 10800000"/>
              <a:gd name="adj2" fmla="val 10365462"/>
              <a:gd name="adj3" fmla="val 4110"/>
            </a:avLst>
          </a:prstGeom>
          <a:gradFill>
            <a:gsLst>
              <a:gs pos="0">
                <a:srgbClr val="3666DD"/>
              </a:gs>
              <a:gs pos="100000">
                <a:srgbClr val="2DD7F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A3882D6E-F384-4D1C-9146-24AC2496A29F}"/>
              </a:ext>
            </a:extLst>
          </p:cNvPr>
          <p:cNvSpPr/>
          <p:nvPr/>
        </p:nvSpPr>
        <p:spPr>
          <a:xfrm rot="5400000">
            <a:off x="747447" y="2193586"/>
            <a:ext cx="2431344" cy="2466168"/>
          </a:xfrm>
          <a:prstGeom prst="blockArc">
            <a:avLst>
              <a:gd name="adj1" fmla="val 10861400"/>
              <a:gd name="adj2" fmla="val 69287"/>
              <a:gd name="adj3" fmla="val 4234"/>
            </a:avLst>
          </a:prstGeom>
          <a:gradFill>
            <a:gsLst>
              <a:gs pos="0">
                <a:srgbClr val="15337D"/>
              </a:gs>
              <a:gs pos="100000">
                <a:srgbClr val="067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15E767-09B5-43B2-9688-998D9E7B1396}"/>
              </a:ext>
            </a:extLst>
          </p:cNvPr>
          <p:cNvSpPr txBox="1"/>
          <p:nvPr/>
        </p:nvSpPr>
        <p:spPr>
          <a:xfrm>
            <a:off x="4357635" y="2318674"/>
            <a:ext cx="3476729" cy="1200329"/>
          </a:xfrm>
          <a:prstGeom prst="rect">
            <a:avLst/>
          </a:prstGeom>
          <a:noFill/>
        </p:spPr>
        <p:txBody>
          <a:bodyPr wrap="square" rtlCol="0">
            <a:spAutoFit/>
          </a:bodyPr>
          <a:lstStyle/>
          <a:p>
            <a:r>
              <a:rPr lang="en-US" dirty="0"/>
              <a:t>Our product will cater to </a:t>
            </a:r>
            <a:r>
              <a:rPr lang="en-US" dirty="0">
                <a:solidFill>
                  <a:schemeClr val="accent4"/>
                </a:solidFill>
              </a:rPr>
              <a:t>director’s and producers</a:t>
            </a:r>
            <a:r>
              <a:rPr lang="en-US" dirty="0"/>
              <a:t> to estimate and optimize for the best revenue possible.</a:t>
            </a:r>
          </a:p>
        </p:txBody>
      </p:sp>
      <p:sp>
        <p:nvSpPr>
          <p:cNvPr id="16" name="TextBox 15">
            <a:extLst>
              <a:ext uri="{FF2B5EF4-FFF2-40B4-BE49-F238E27FC236}">
                <a16:creationId xmlns:a16="http://schemas.microsoft.com/office/drawing/2014/main" id="{76901DE4-A267-48E9-AAC5-48CBEC6BC47D}"/>
              </a:ext>
            </a:extLst>
          </p:cNvPr>
          <p:cNvSpPr txBox="1"/>
          <p:nvPr/>
        </p:nvSpPr>
        <p:spPr>
          <a:xfrm>
            <a:off x="8358554" y="2318673"/>
            <a:ext cx="3476729" cy="1477328"/>
          </a:xfrm>
          <a:prstGeom prst="rect">
            <a:avLst/>
          </a:prstGeom>
          <a:noFill/>
        </p:spPr>
        <p:txBody>
          <a:bodyPr wrap="square" rtlCol="0">
            <a:spAutoFit/>
          </a:bodyPr>
          <a:lstStyle/>
          <a:p>
            <a:r>
              <a:rPr lang="en-US" dirty="0">
                <a:solidFill>
                  <a:srgbClr val="92D050"/>
                </a:solidFill>
              </a:rPr>
              <a:t>Alchemy</a:t>
            </a:r>
            <a:r>
              <a:rPr lang="en-US" dirty="0"/>
              <a:t> is a tool for movie makers to </a:t>
            </a:r>
            <a:r>
              <a:rPr lang="en-US" dirty="0">
                <a:solidFill>
                  <a:srgbClr val="92D050"/>
                </a:solidFill>
              </a:rPr>
              <a:t>estimate</a:t>
            </a:r>
            <a:r>
              <a:rPr lang="en-US" dirty="0"/>
              <a:t> the amount of revenue their movie is expected to generate based on their genres, budget, runtime, advertisement </a:t>
            </a:r>
            <a:r>
              <a:rPr lang="en-US" dirty="0" err="1"/>
              <a:t>etc</a:t>
            </a:r>
            <a:r>
              <a:rPr lang="en-US" dirty="0"/>
              <a:t>…</a:t>
            </a:r>
          </a:p>
        </p:txBody>
      </p:sp>
    </p:spTree>
    <p:extLst>
      <p:ext uri="{BB962C8B-B14F-4D97-AF65-F5344CB8AC3E}">
        <p14:creationId xmlns:p14="http://schemas.microsoft.com/office/powerpoint/2010/main" val="101235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B3744A-3BC5-48C0-9C2B-A69D1F44BD94}"/>
              </a:ext>
            </a:extLst>
          </p:cNvPr>
          <p:cNvSpPr txBox="1"/>
          <p:nvPr/>
        </p:nvSpPr>
        <p:spPr>
          <a:xfrm>
            <a:off x="5127225" y="4089569"/>
            <a:ext cx="1242263" cy="307777"/>
          </a:xfrm>
          <a:prstGeom prst="rect">
            <a:avLst/>
          </a:prstGeom>
          <a:noFill/>
        </p:spPr>
        <p:txBody>
          <a:bodyPr wrap="none" rtlCol="0">
            <a:spAutoFit/>
          </a:bodyPr>
          <a:lstStyle/>
          <a:p>
            <a:r>
              <a:rPr lang="en-US" sz="1400" dirty="0"/>
              <a:t>Trained Model</a:t>
            </a:r>
          </a:p>
        </p:txBody>
      </p:sp>
      <p:sp>
        <p:nvSpPr>
          <p:cNvPr id="9" name="TextBox 8">
            <a:extLst>
              <a:ext uri="{FF2B5EF4-FFF2-40B4-BE49-F238E27FC236}">
                <a16:creationId xmlns:a16="http://schemas.microsoft.com/office/drawing/2014/main" id="{FF4C2B48-C22A-4F56-911A-8E82B775F463}"/>
              </a:ext>
            </a:extLst>
          </p:cNvPr>
          <p:cNvSpPr txBox="1"/>
          <p:nvPr/>
        </p:nvSpPr>
        <p:spPr>
          <a:xfrm>
            <a:off x="1626978" y="4031896"/>
            <a:ext cx="1387175" cy="523220"/>
          </a:xfrm>
          <a:prstGeom prst="rect">
            <a:avLst/>
          </a:prstGeom>
          <a:noFill/>
        </p:spPr>
        <p:txBody>
          <a:bodyPr wrap="none" rtlCol="0">
            <a:spAutoFit/>
          </a:bodyPr>
          <a:lstStyle/>
          <a:p>
            <a:r>
              <a:rPr lang="en-US" sz="1400" i="1" dirty="0"/>
              <a:t>Historical</a:t>
            </a:r>
          </a:p>
          <a:p>
            <a:r>
              <a:rPr lang="en-US" sz="1400" dirty="0"/>
              <a:t>Movie metadata</a:t>
            </a:r>
          </a:p>
        </p:txBody>
      </p:sp>
      <p:sp>
        <p:nvSpPr>
          <p:cNvPr id="10" name="TextBox 9">
            <a:extLst>
              <a:ext uri="{FF2B5EF4-FFF2-40B4-BE49-F238E27FC236}">
                <a16:creationId xmlns:a16="http://schemas.microsoft.com/office/drawing/2014/main" id="{FF3AFD6F-143C-47EB-A139-F1FF320F6EE3}"/>
              </a:ext>
            </a:extLst>
          </p:cNvPr>
          <p:cNvSpPr txBox="1"/>
          <p:nvPr/>
        </p:nvSpPr>
        <p:spPr>
          <a:xfrm>
            <a:off x="7434044" y="4028303"/>
            <a:ext cx="1317861" cy="307777"/>
          </a:xfrm>
          <a:prstGeom prst="rect">
            <a:avLst/>
          </a:prstGeom>
          <a:noFill/>
        </p:spPr>
        <p:txBody>
          <a:bodyPr wrap="none" rtlCol="0">
            <a:spAutoFit/>
          </a:bodyPr>
          <a:lstStyle/>
          <a:p>
            <a:r>
              <a:rPr lang="en-US" sz="1400" dirty="0"/>
              <a:t>Movie Revenue</a:t>
            </a:r>
          </a:p>
        </p:txBody>
      </p:sp>
      <p:cxnSp>
        <p:nvCxnSpPr>
          <p:cNvPr id="21" name="Straight Connector 20">
            <a:extLst>
              <a:ext uri="{FF2B5EF4-FFF2-40B4-BE49-F238E27FC236}">
                <a16:creationId xmlns:a16="http://schemas.microsoft.com/office/drawing/2014/main" id="{77559186-2BF8-40CC-BBE1-2C42A8C3FEF8}"/>
              </a:ext>
            </a:extLst>
          </p:cNvPr>
          <p:cNvCxnSpPr>
            <a:cxnSpLocks/>
            <a:stCxn id="36" idx="2"/>
          </p:cNvCxnSpPr>
          <p:nvPr/>
        </p:nvCxnSpPr>
        <p:spPr>
          <a:xfrm>
            <a:off x="2961564" y="3294476"/>
            <a:ext cx="2115285"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F6B0BD-F05C-4C91-AE8A-C5EF8064280A}"/>
              </a:ext>
            </a:extLst>
          </p:cNvPr>
          <p:cNvCxnSpPr/>
          <p:nvPr/>
        </p:nvCxnSpPr>
        <p:spPr>
          <a:xfrm>
            <a:off x="6346433" y="3294477"/>
            <a:ext cx="10799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B4ED256-19E6-4C94-95E8-D2F161495681}"/>
              </a:ext>
            </a:extLst>
          </p:cNvPr>
          <p:cNvGrpSpPr/>
          <p:nvPr/>
        </p:nvGrpSpPr>
        <p:grpSpPr>
          <a:xfrm>
            <a:off x="1682143" y="2656053"/>
            <a:ext cx="1279421" cy="1287627"/>
            <a:chOff x="3103580" y="2625908"/>
            <a:chExt cx="1279421" cy="1287627"/>
          </a:xfrm>
        </p:grpSpPr>
        <p:sp>
          <p:nvSpPr>
            <p:cNvPr id="16" name="Oval 15">
              <a:extLst>
                <a:ext uri="{FF2B5EF4-FFF2-40B4-BE49-F238E27FC236}">
                  <a16:creationId xmlns:a16="http://schemas.microsoft.com/office/drawing/2014/main" id="{5B931D0F-3BF3-45B8-AD7A-662C0822257E}"/>
                </a:ext>
              </a:extLst>
            </p:cNvPr>
            <p:cNvSpPr/>
            <p:nvPr/>
          </p:nvSpPr>
          <p:spPr bwMode="gray">
            <a:xfrm>
              <a:off x="3312675" y="2815465"/>
              <a:ext cx="862455" cy="862455"/>
            </a:xfrm>
            <a:prstGeom prst="ellipse">
              <a:avLst/>
            </a:prstGeom>
            <a:solidFill>
              <a:schemeClr val="accent1"/>
            </a:solidFill>
            <a:ln w="6350">
              <a:solidFill>
                <a:schemeClr val="bg1">
                  <a:lumMod val="95000"/>
                </a:schemeClr>
              </a:solid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15" name="Oval 14">
              <a:extLst>
                <a:ext uri="{FF2B5EF4-FFF2-40B4-BE49-F238E27FC236}">
                  <a16:creationId xmlns:a16="http://schemas.microsoft.com/office/drawing/2014/main" id="{D20A5855-6A94-4316-B779-012BC887D1AC}"/>
                </a:ext>
              </a:extLst>
            </p:cNvPr>
            <p:cNvSpPr/>
            <p:nvPr/>
          </p:nvSpPr>
          <p:spPr bwMode="gray">
            <a:xfrm>
              <a:off x="3192038" y="2724905"/>
              <a:ext cx="1043571" cy="1043571"/>
            </a:xfrm>
            <a:prstGeom prst="ellipse">
              <a:avLst/>
            </a:prstGeom>
            <a:solidFill>
              <a:schemeClr val="bg1">
                <a:alpha val="25000"/>
              </a:schemeClr>
            </a:solidFill>
            <a:ln w="6350">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12" name="Arc 11">
              <a:extLst>
                <a:ext uri="{FF2B5EF4-FFF2-40B4-BE49-F238E27FC236}">
                  <a16:creationId xmlns:a16="http://schemas.microsoft.com/office/drawing/2014/main" id="{9AF3435E-6D57-452D-A953-74E8F46A108C}"/>
                </a:ext>
              </a:extLst>
            </p:cNvPr>
            <p:cNvSpPr/>
            <p:nvPr/>
          </p:nvSpPr>
          <p:spPr>
            <a:xfrm>
              <a:off x="3103580" y="2636689"/>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pic>
          <p:nvPicPr>
            <p:cNvPr id="6" name="Picture 5" descr="Icon&#10;&#10;Description automatically generated">
              <a:extLst>
                <a:ext uri="{FF2B5EF4-FFF2-40B4-BE49-F238E27FC236}">
                  <a16:creationId xmlns:a16="http://schemas.microsoft.com/office/drawing/2014/main" id="{6E9ECA99-E811-41D5-A622-12562A66D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110" y="2978867"/>
              <a:ext cx="528590" cy="528590"/>
            </a:xfrm>
            <a:prstGeom prst="rect">
              <a:avLst/>
            </a:prstGeom>
          </p:spPr>
        </p:pic>
        <p:sp>
          <p:nvSpPr>
            <p:cNvPr id="36" name="Arc 35">
              <a:extLst>
                <a:ext uri="{FF2B5EF4-FFF2-40B4-BE49-F238E27FC236}">
                  <a16:creationId xmlns:a16="http://schemas.microsoft.com/office/drawing/2014/main" id="{1D0CF183-0707-456C-986C-3C7249DD8ABA}"/>
                </a:ext>
              </a:extLst>
            </p:cNvPr>
            <p:cNvSpPr/>
            <p:nvPr/>
          </p:nvSpPr>
          <p:spPr>
            <a:xfrm flipV="1">
              <a:off x="3106155" y="2625908"/>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grpSp>
      <p:grpSp>
        <p:nvGrpSpPr>
          <p:cNvPr id="65" name="Group 64">
            <a:extLst>
              <a:ext uri="{FF2B5EF4-FFF2-40B4-BE49-F238E27FC236}">
                <a16:creationId xmlns:a16="http://schemas.microsoft.com/office/drawing/2014/main" id="{1AA1FC12-C77B-4383-8F39-75AE8A675955}"/>
              </a:ext>
            </a:extLst>
          </p:cNvPr>
          <p:cNvGrpSpPr/>
          <p:nvPr/>
        </p:nvGrpSpPr>
        <p:grpSpPr>
          <a:xfrm>
            <a:off x="5069587" y="2666834"/>
            <a:ext cx="1276846" cy="1276846"/>
            <a:chOff x="5444544" y="2636689"/>
            <a:chExt cx="1276846" cy="1276846"/>
          </a:xfrm>
        </p:grpSpPr>
        <p:sp>
          <p:nvSpPr>
            <p:cNvPr id="13" name="Arc 12">
              <a:extLst>
                <a:ext uri="{FF2B5EF4-FFF2-40B4-BE49-F238E27FC236}">
                  <a16:creationId xmlns:a16="http://schemas.microsoft.com/office/drawing/2014/main" id="{B0154B5D-CEA8-4BD2-9ACA-2EDE631D161D}"/>
                </a:ext>
              </a:extLst>
            </p:cNvPr>
            <p:cNvSpPr/>
            <p:nvPr/>
          </p:nvSpPr>
          <p:spPr>
            <a:xfrm>
              <a:off x="5444544" y="2636689"/>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sp>
          <p:nvSpPr>
            <p:cNvPr id="17" name="Oval 16">
              <a:extLst>
                <a:ext uri="{FF2B5EF4-FFF2-40B4-BE49-F238E27FC236}">
                  <a16:creationId xmlns:a16="http://schemas.microsoft.com/office/drawing/2014/main" id="{C6A03AFC-7935-4D81-A2B6-97E2EC79AC25}"/>
                </a:ext>
              </a:extLst>
            </p:cNvPr>
            <p:cNvSpPr/>
            <p:nvPr/>
          </p:nvSpPr>
          <p:spPr bwMode="gray">
            <a:xfrm>
              <a:off x="5568355" y="2724905"/>
              <a:ext cx="1043571" cy="1043571"/>
            </a:xfrm>
            <a:prstGeom prst="ellipse">
              <a:avLst/>
            </a:prstGeom>
            <a:solidFill>
              <a:schemeClr val="bg1">
                <a:alpha val="25000"/>
              </a:schemeClr>
            </a:solidFill>
            <a:ln w="6350">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18" name="Oval 17">
              <a:extLst>
                <a:ext uri="{FF2B5EF4-FFF2-40B4-BE49-F238E27FC236}">
                  <a16:creationId xmlns:a16="http://schemas.microsoft.com/office/drawing/2014/main" id="{231CC9C2-BA90-4F2C-9BB3-4FDD7A0D2315}"/>
                </a:ext>
              </a:extLst>
            </p:cNvPr>
            <p:cNvSpPr/>
            <p:nvPr/>
          </p:nvSpPr>
          <p:spPr bwMode="gray">
            <a:xfrm>
              <a:off x="5658914" y="2815465"/>
              <a:ext cx="862455" cy="862455"/>
            </a:xfrm>
            <a:prstGeom prst="ellipse">
              <a:avLst/>
            </a:prstGeom>
            <a:solidFill>
              <a:schemeClr val="accent1"/>
            </a:solidFill>
            <a:ln w="6350">
              <a:solidFill>
                <a:schemeClr val="bg1">
                  <a:lumMod val="95000"/>
                </a:schemeClr>
              </a:solid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39" name="Oval 38">
              <a:extLst>
                <a:ext uri="{FF2B5EF4-FFF2-40B4-BE49-F238E27FC236}">
                  <a16:creationId xmlns:a16="http://schemas.microsoft.com/office/drawing/2014/main" id="{8D63BDC5-5971-4E57-ABDE-37C48A258C63}"/>
                </a:ext>
              </a:extLst>
            </p:cNvPr>
            <p:cNvSpPr/>
            <p:nvPr/>
          </p:nvSpPr>
          <p:spPr bwMode="gray">
            <a:xfrm>
              <a:off x="5586527" y="2797434"/>
              <a:ext cx="1043571" cy="1043571"/>
            </a:xfrm>
            <a:prstGeom prst="ellipse">
              <a:avLst/>
            </a:prstGeom>
            <a:solidFill>
              <a:schemeClr val="bg1">
                <a:alpha val="25000"/>
              </a:schemeClr>
            </a:solidFill>
            <a:ln w="6350">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37" name="Arc 36">
              <a:extLst>
                <a:ext uri="{FF2B5EF4-FFF2-40B4-BE49-F238E27FC236}">
                  <a16:creationId xmlns:a16="http://schemas.microsoft.com/office/drawing/2014/main" id="{08EB7BE7-29CD-4D5F-A296-C0236239D59A}"/>
                </a:ext>
              </a:extLst>
            </p:cNvPr>
            <p:cNvSpPr/>
            <p:nvPr/>
          </p:nvSpPr>
          <p:spPr>
            <a:xfrm flipV="1">
              <a:off x="5444544" y="2636689"/>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pic>
          <p:nvPicPr>
            <p:cNvPr id="3" name="Picture 2" descr="Icon&#10;&#10;Description automatically generated">
              <a:extLst>
                <a:ext uri="{FF2B5EF4-FFF2-40B4-BE49-F238E27FC236}">
                  <a16:creationId xmlns:a16="http://schemas.microsoft.com/office/drawing/2014/main" id="{DB16DD0C-9785-4FED-91A9-8FD651711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15" y="2893741"/>
              <a:ext cx="698841" cy="698841"/>
            </a:xfrm>
            <a:prstGeom prst="rect">
              <a:avLst/>
            </a:prstGeom>
          </p:spPr>
        </p:pic>
      </p:grpSp>
      <p:sp>
        <p:nvSpPr>
          <p:cNvPr id="41" name="TextBox 40">
            <a:extLst>
              <a:ext uri="{FF2B5EF4-FFF2-40B4-BE49-F238E27FC236}">
                <a16:creationId xmlns:a16="http://schemas.microsoft.com/office/drawing/2014/main" id="{69B6CDC6-074C-448D-AB2F-C7DB287782AC}"/>
              </a:ext>
            </a:extLst>
          </p:cNvPr>
          <p:cNvSpPr txBox="1"/>
          <p:nvPr/>
        </p:nvSpPr>
        <p:spPr>
          <a:xfrm>
            <a:off x="4618255" y="4498793"/>
            <a:ext cx="2272482" cy="276999"/>
          </a:xfrm>
          <a:prstGeom prst="rect">
            <a:avLst/>
          </a:prstGeom>
          <a:noFill/>
        </p:spPr>
        <p:txBody>
          <a:bodyPr wrap="none" rtlCol="0">
            <a:spAutoFit/>
          </a:bodyPr>
          <a:lstStyle/>
          <a:p>
            <a:r>
              <a:rPr lang="en-US" sz="1200" i="1" dirty="0"/>
              <a:t>(Algorithm + learned parameters)</a:t>
            </a:r>
          </a:p>
        </p:txBody>
      </p:sp>
      <p:sp>
        <p:nvSpPr>
          <p:cNvPr id="5" name="TextBox 4">
            <a:extLst>
              <a:ext uri="{FF2B5EF4-FFF2-40B4-BE49-F238E27FC236}">
                <a16:creationId xmlns:a16="http://schemas.microsoft.com/office/drawing/2014/main" id="{A75E0611-B545-4EF6-8A91-C769823DDD2F}"/>
              </a:ext>
            </a:extLst>
          </p:cNvPr>
          <p:cNvSpPr txBox="1"/>
          <p:nvPr/>
        </p:nvSpPr>
        <p:spPr>
          <a:xfrm>
            <a:off x="653143" y="512466"/>
            <a:ext cx="3735831" cy="369332"/>
          </a:xfrm>
          <a:prstGeom prst="rect">
            <a:avLst/>
          </a:prstGeom>
          <a:noFill/>
        </p:spPr>
        <p:txBody>
          <a:bodyPr wrap="none" rtlCol="0">
            <a:spAutoFit/>
          </a:bodyPr>
          <a:lstStyle/>
          <a:p>
            <a:r>
              <a:rPr lang="en-US" dirty="0"/>
              <a:t>Supervised (Regression) ML Workflow</a:t>
            </a:r>
          </a:p>
        </p:txBody>
      </p:sp>
      <p:grpSp>
        <p:nvGrpSpPr>
          <p:cNvPr id="66" name="Group 65">
            <a:extLst>
              <a:ext uri="{FF2B5EF4-FFF2-40B4-BE49-F238E27FC236}">
                <a16:creationId xmlns:a16="http://schemas.microsoft.com/office/drawing/2014/main" id="{D862CFC4-0B26-4930-9FF5-A8808438B307}"/>
              </a:ext>
            </a:extLst>
          </p:cNvPr>
          <p:cNvGrpSpPr/>
          <p:nvPr/>
        </p:nvGrpSpPr>
        <p:grpSpPr>
          <a:xfrm>
            <a:off x="7434044" y="2634883"/>
            <a:ext cx="1279419" cy="1308797"/>
            <a:chOff x="7809001" y="2604738"/>
            <a:chExt cx="1279419" cy="1308797"/>
          </a:xfrm>
        </p:grpSpPr>
        <p:sp>
          <p:nvSpPr>
            <p:cNvPr id="14" name="Arc 13">
              <a:extLst>
                <a:ext uri="{FF2B5EF4-FFF2-40B4-BE49-F238E27FC236}">
                  <a16:creationId xmlns:a16="http://schemas.microsoft.com/office/drawing/2014/main" id="{EED325EC-552F-4401-A6AC-6C929263E8AA}"/>
                </a:ext>
              </a:extLst>
            </p:cNvPr>
            <p:cNvSpPr/>
            <p:nvPr/>
          </p:nvSpPr>
          <p:spPr>
            <a:xfrm>
              <a:off x="7811574" y="2636689"/>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sp>
          <p:nvSpPr>
            <p:cNvPr id="19" name="Oval 18">
              <a:extLst>
                <a:ext uri="{FF2B5EF4-FFF2-40B4-BE49-F238E27FC236}">
                  <a16:creationId xmlns:a16="http://schemas.microsoft.com/office/drawing/2014/main" id="{2F3028AF-47D9-4014-98D5-9832E8DC0A7E}"/>
                </a:ext>
              </a:extLst>
            </p:cNvPr>
            <p:cNvSpPr/>
            <p:nvPr/>
          </p:nvSpPr>
          <p:spPr bwMode="gray">
            <a:xfrm>
              <a:off x="7933643" y="2724905"/>
              <a:ext cx="1043571" cy="1043571"/>
            </a:xfrm>
            <a:prstGeom prst="ellipse">
              <a:avLst/>
            </a:prstGeom>
            <a:solidFill>
              <a:schemeClr val="bg1">
                <a:alpha val="25000"/>
              </a:schemeClr>
            </a:solidFill>
            <a:ln w="6350">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20" name="Oval 19">
              <a:extLst>
                <a:ext uri="{FF2B5EF4-FFF2-40B4-BE49-F238E27FC236}">
                  <a16:creationId xmlns:a16="http://schemas.microsoft.com/office/drawing/2014/main" id="{DD5B9891-5244-470E-8011-A9CC1273EEB8}"/>
                </a:ext>
              </a:extLst>
            </p:cNvPr>
            <p:cNvSpPr/>
            <p:nvPr/>
          </p:nvSpPr>
          <p:spPr bwMode="gray">
            <a:xfrm>
              <a:off x="8024202" y="2815465"/>
              <a:ext cx="862455" cy="862455"/>
            </a:xfrm>
            <a:prstGeom prst="ellipse">
              <a:avLst/>
            </a:prstGeom>
            <a:solidFill>
              <a:schemeClr val="accent1"/>
            </a:solidFill>
            <a:ln w="6350">
              <a:solidFill>
                <a:schemeClr val="bg1">
                  <a:lumMod val="95000"/>
                </a:schemeClr>
              </a:solid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sp>
          <p:nvSpPr>
            <p:cNvPr id="38" name="Arc 37">
              <a:extLst>
                <a:ext uri="{FF2B5EF4-FFF2-40B4-BE49-F238E27FC236}">
                  <a16:creationId xmlns:a16="http://schemas.microsoft.com/office/drawing/2014/main" id="{ABA722BE-7E7C-4BFD-AF5C-C95489B234A2}"/>
                </a:ext>
              </a:extLst>
            </p:cNvPr>
            <p:cNvSpPr/>
            <p:nvPr/>
          </p:nvSpPr>
          <p:spPr>
            <a:xfrm flipV="1">
              <a:off x="7809001" y="2604738"/>
              <a:ext cx="1276846" cy="1276846"/>
            </a:xfrm>
            <a:prstGeom prst="arc">
              <a:avLst>
                <a:gd name="adj1" fmla="val 10854201"/>
                <a:gd name="adj2" fmla="val 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95000"/>
                  </a:schemeClr>
                </a:solidFill>
              </a:endParaRPr>
            </a:p>
          </p:txBody>
        </p:sp>
        <p:sp>
          <p:nvSpPr>
            <p:cNvPr id="40" name="Oval 39">
              <a:extLst>
                <a:ext uri="{FF2B5EF4-FFF2-40B4-BE49-F238E27FC236}">
                  <a16:creationId xmlns:a16="http://schemas.microsoft.com/office/drawing/2014/main" id="{B70589E2-64EC-43B0-9B6A-2BD00561D0C6}"/>
                </a:ext>
              </a:extLst>
            </p:cNvPr>
            <p:cNvSpPr/>
            <p:nvPr/>
          </p:nvSpPr>
          <p:spPr bwMode="gray">
            <a:xfrm>
              <a:off x="7931070" y="2815465"/>
              <a:ext cx="1043571" cy="1043571"/>
            </a:xfrm>
            <a:prstGeom prst="ellipse">
              <a:avLst/>
            </a:prstGeom>
            <a:solidFill>
              <a:schemeClr val="bg1">
                <a:alpha val="25000"/>
              </a:schemeClr>
            </a:solidFill>
            <a:ln w="6350">
              <a:noFill/>
              <a:headEnd/>
              <a:tailEnd/>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00" b="1" dirty="0">
                <a:solidFill>
                  <a:schemeClr val="bg1">
                    <a:lumMod val="95000"/>
                  </a:schemeClr>
                </a:solidFill>
                <a:latin typeface="Calibri" charset="0"/>
                <a:ea typeface="ＭＳ Ｐゴシック" charset="-128"/>
              </a:endParaRPr>
            </a:p>
          </p:txBody>
        </p:sp>
        <p:grpSp>
          <p:nvGrpSpPr>
            <p:cNvPr id="29" name="Группа 1510">
              <a:extLst>
                <a:ext uri="{FF2B5EF4-FFF2-40B4-BE49-F238E27FC236}">
                  <a16:creationId xmlns:a16="http://schemas.microsoft.com/office/drawing/2014/main" id="{186762BE-ADD4-481B-843D-D757F3889A47}"/>
                </a:ext>
              </a:extLst>
            </p:cNvPr>
            <p:cNvGrpSpPr/>
            <p:nvPr/>
          </p:nvGrpSpPr>
          <p:grpSpPr>
            <a:xfrm>
              <a:off x="8052659" y="2839422"/>
              <a:ext cx="809625" cy="809625"/>
              <a:chOff x="623888" y="2852738"/>
              <a:chExt cx="809625" cy="809625"/>
            </a:xfrm>
          </p:grpSpPr>
          <p:sp>
            <p:nvSpPr>
              <p:cNvPr id="30" name="Freeform 188">
                <a:extLst>
                  <a:ext uri="{FF2B5EF4-FFF2-40B4-BE49-F238E27FC236}">
                    <a16:creationId xmlns:a16="http://schemas.microsoft.com/office/drawing/2014/main" id="{FE72A905-6FA4-4645-B7BF-3ADCE7631953}"/>
                  </a:ext>
                </a:extLst>
              </p:cNvPr>
              <p:cNvSpPr>
                <a:spLocks/>
              </p:cNvSpPr>
              <p:nvPr/>
            </p:nvSpPr>
            <p:spPr bwMode="auto">
              <a:xfrm>
                <a:off x="623888" y="2852738"/>
                <a:ext cx="809625" cy="809625"/>
              </a:xfrm>
              <a:custGeom>
                <a:avLst/>
                <a:gdLst>
                  <a:gd name="T0" fmla="*/ 1894 w 3570"/>
                  <a:gd name="T1" fmla="*/ 3 h 3570"/>
                  <a:gd name="T2" fmla="*/ 2106 w 3570"/>
                  <a:gd name="T3" fmla="*/ 29 h 3570"/>
                  <a:gd name="T4" fmla="*/ 2310 w 3570"/>
                  <a:gd name="T5" fmla="*/ 78 h 3570"/>
                  <a:gd name="T6" fmla="*/ 2503 w 3570"/>
                  <a:gd name="T7" fmla="*/ 150 h 3570"/>
                  <a:gd name="T8" fmla="*/ 2686 w 3570"/>
                  <a:gd name="T9" fmla="*/ 243 h 3570"/>
                  <a:gd name="T10" fmla="*/ 2856 w 3570"/>
                  <a:gd name="T11" fmla="*/ 357 h 3570"/>
                  <a:gd name="T12" fmla="*/ 3011 w 3570"/>
                  <a:gd name="T13" fmla="*/ 488 h 3570"/>
                  <a:gd name="T14" fmla="*/ 3150 w 3570"/>
                  <a:gd name="T15" fmla="*/ 635 h 3570"/>
                  <a:gd name="T16" fmla="*/ 3273 w 3570"/>
                  <a:gd name="T17" fmla="*/ 797 h 3570"/>
                  <a:gd name="T18" fmla="*/ 3375 w 3570"/>
                  <a:gd name="T19" fmla="*/ 974 h 3570"/>
                  <a:gd name="T20" fmla="*/ 3459 w 3570"/>
                  <a:gd name="T21" fmla="*/ 1162 h 3570"/>
                  <a:gd name="T22" fmla="*/ 3519 w 3570"/>
                  <a:gd name="T23" fmla="*/ 1361 h 3570"/>
                  <a:gd name="T24" fmla="*/ 3557 w 3570"/>
                  <a:gd name="T25" fmla="*/ 1570 h 3570"/>
                  <a:gd name="T26" fmla="*/ 3570 w 3570"/>
                  <a:gd name="T27" fmla="*/ 1785 h 3570"/>
                  <a:gd name="T28" fmla="*/ 3557 w 3570"/>
                  <a:gd name="T29" fmla="*/ 2000 h 3570"/>
                  <a:gd name="T30" fmla="*/ 3519 w 3570"/>
                  <a:gd name="T31" fmla="*/ 2209 h 3570"/>
                  <a:gd name="T32" fmla="*/ 3459 w 3570"/>
                  <a:gd name="T33" fmla="*/ 2408 h 3570"/>
                  <a:gd name="T34" fmla="*/ 3375 w 3570"/>
                  <a:gd name="T35" fmla="*/ 2596 h 3570"/>
                  <a:gd name="T36" fmla="*/ 3273 w 3570"/>
                  <a:gd name="T37" fmla="*/ 2773 h 3570"/>
                  <a:gd name="T38" fmla="*/ 3150 w 3570"/>
                  <a:gd name="T39" fmla="*/ 2935 h 3570"/>
                  <a:gd name="T40" fmla="*/ 3011 w 3570"/>
                  <a:gd name="T41" fmla="*/ 3082 h 3570"/>
                  <a:gd name="T42" fmla="*/ 2856 w 3570"/>
                  <a:gd name="T43" fmla="*/ 3213 h 3570"/>
                  <a:gd name="T44" fmla="*/ 2686 w 3570"/>
                  <a:gd name="T45" fmla="*/ 3327 h 3570"/>
                  <a:gd name="T46" fmla="*/ 2503 w 3570"/>
                  <a:gd name="T47" fmla="*/ 3420 h 3570"/>
                  <a:gd name="T48" fmla="*/ 2310 w 3570"/>
                  <a:gd name="T49" fmla="*/ 3492 h 3570"/>
                  <a:gd name="T50" fmla="*/ 2106 w 3570"/>
                  <a:gd name="T51" fmla="*/ 3541 h 3570"/>
                  <a:gd name="T52" fmla="*/ 1894 w 3570"/>
                  <a:gd name="T53" fmla="*/ 3567 h 3570"/>
                  <a:gd name="T54" fmla="*/ 1676 w 3570"/>
                  <a:gd name="T55" fmla="*/ 3567 h 3570"/>
                  <a:gd name="T56" fmla="*/ 1464 w 3570"/>
                  <a:gd name="T57" fmla="*/ 3541 h 3570"/>
                  <a:gd name="T58" fmla="*/ 1260 w 3570"/>
                  <a:gd name="T59" fmla="*/ 3492 h 3570"/>
                  <a:gd name="T60" fmla="*/ 1067 w 3570"/>
                  <a:gd name="T61" fmla="*/ 3420 h 3570"/>
                  <a:gd name="T62" fmla="*/ 884 w 3570"/>
                  <a:gd name="T63" fmla="*/ 3327 h 3570"/>
                  <a:gd name="T64" fmla="*/ 714 w 3570"/>
                  <a:gd name="T65" fmla="*/ 3213 h 3570"/>
                  <a:gd name="T66" fmla="*/ 559 w 3570"/>
                  <a:gd name="T67" fmla="*/ 3082 h 3570"/>
                  <a:gd name="T68" fmla="*/ 420 w 3570"/>
                  <a:gd name="T69" fmla="*/ 2935 h 3570"/>
                  <a:gd name="T70" fmla="*/ 298 w 3570"/>
                  <a:gd name="T71" fmla="*/ 2773 h 3570"/>
                  <a:gd name="T72" fmla="*/ 195 w 3570"/>
                  <a:gd name="T73" fmla="*/ 2596 h 3570"/>
                  <a:gd name="T74" fmla="*/ 111 w 3570"/>
                  <a:gd name="T75" fmla="*/ 2408 h 3570"/>
                  <a:gd name="T76" fmla="*/ 51 w 3570"/>
                  <a:gd name="T77" fmla="*/ 2209 h 3570"/>
                  <a:gd name="T78" fmla="*/ 13 w 3570"/>
                  <a:gd name="T79" fmla="*/ 2000 h 3570"/>
                  <a:gd name="T80" fmla="*/ 0 w 3570"/>
                  <a:gd name="T81" fmla="*/ 1785 h 3570"/>
                  <a:gd name="T82" fmla="*/ 13 w 3570"/>
                  <a:gd name="T83" fmla="*/ 1570 h 3570"/>
                  <a:gd name="T84" fmla="*/ 51 w 3570"/>
                  <a:gd name="T85" fmla="*/ 1361 h 3570"/>
                  <a:gd name="T86" fmla="*/ 111 w 3570"/>
                  <a:gd name="T87" fmla="*/ 1162 h 3570"/>
                  <a:gd name="T88" fmla="*/ 195 w 3570"/>
                  <a:gd name="T89" fmla="*/ 974 h 3570"/>
                  <a:gd name="T90" fmla="*/ 298 w 3570"/>
                  <a:gd name="T91" fmla="*/ 797 h 3570"/>
                  <a:gd name="T92" fmla="*/ 420 w 3570"/>
                  <a:gd name="T93" fmla="*/ 635 h 3570"/>
                  <a:gd name="T94" fmla="*/ 559 w 3570"/>
                  <a:gd name="T95" fmla="*/ 488 h 3570"/>
                  <a:gd name="T96" fmla="*/ 714 w 3570"/>
                  <a:gd name="T97" fmla="*/ 357 h 3570"/>
                  <a:gd name="T98" fmla="*/ 884 w 3570"/>
                  <a:gd name="T99" fmla="*/ 243 h 3570"/>
                  <a:gd name="T100" fmla="*/ 1067 w 3570"/>
                  <a:gd name="T101" fmla="*/ 150 h 3570"/>
                  <a:gd name="T102" fmla="*/ 1260 w 3570"/>
                  <a:gd name="T103" fmla="*/ 78 h 3570"/>
                  <a:gd name="T104" fmla="*/ 1464 w 3570"/>
                  <a:gd name="T105" fmla="*/ 29 h 3570"/>
                  <a:gd name="T106" fmla="*/ 1676 w 3570"/>
                  <a:gd name="T107" fmla="*/ 3 h 3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0" h="3570">
                    <a:moveTo>
                      <a:pt x="1785" y="0"/>
                    </a:moveTo>
                    <a:lnTo>
                      <a:pt x="1894" y="3"/>
                    </a:lnTo>
                    <a:lnTo>
                      <a:pt x="2000" y="13"/>
                    </a:lnTo>
                    <a:lnTo>
                      <a:pt x="2106" y="29"/>
                    </a:lnTo>
                    <a:lnTo>
                      <a:pt x="2209" y="51"/>
                    </a:lnTo>
                    <a:lnTo>
                      <a:pt x="2310" y="78"/>
                    </a:lnTo>
                    <a:lnTo>
                      <a:pt x="2408" y="111"/>
                    </a:lnTo>
                    <a:lnTo>
                      <a:pt x="2503" y="150"/>
                    </a:lnTo>
                    <a:lnTo>
                      <a:pt x="2596" y="195"/>
                    </a:lnTo>
                    <a:lnTo>
                      <a:pt x="2686" y="243"/>
                    </a:lnTo>
                    <a:lnTo>
                      <a:pt x="2773" y="298"/>
                    </a:lnTo>
                    <a:lnTo>
                      <a:pt x="2856" y="357"/>
                    </a:lnTo>
                    <a:lnTo>
                      <a:pt x="2935" y="420"/>
                    </a:lnTo>
                    <a:lnTo>
                      <a:pt x="3011" y="488"/>
                    </a:lnTo>
                    <a:lnTo>
                      <a:pt x="3082" y="559"/>
                    </a:lnTo>
                    <a:lnTo>
                      <a:pt x="3150" y="635"/>
                    </a:lnTo>
                    <a:lnTo>
                      <a:pt x="3213" y="714"/>
                    </a:lnTo>
                    <a:lnTo>
                      <a:pt x="3273" y="797"/>
                    </a:lnTo>
                    <a:lnTo>
                      <a:pt x="3327" y="884"/>
                    </a:lnTo>
                    <a:lnTo>
                      <a:pt x="3375" y="974"/>
                    </a:lnTo>
                    <a:lnTo>
                      <a:pt x="3420" y="1067"/>
                    </a:lnTo>
                    <a:lnTo>
                      <a:pt x="3459" y="1162"/>
                    </a:lnTo>
                    <a:lnTo>
                      <a:pt x="3492" y="1260"/>
                    </a:lnTo>
                    <a:lnTo>
                      <a:pt x="3519" y="1361"/>
                    </a:lnTo>
                    <a:lnTo>
                      <a:pt x="3541" y="1464"/>
                    </a:lnTo>
                    <a:lnTo>
                      <a:pt x="3557" y="1570"/>
                    </a:lnTo>
                    <a:lnTo>
                      <a:pt x="3567" y="1676"/>
                    </a:lnTo>
                    <a:lnTo>
                      <a:pt x="3570" y="1785"/>
                    </a:lnTo>
                    <a:lnTo>
                      <a:pt x="3567" y="1894"/>
                    </a:lnTo>
                    <a:lnTo>
                      <a:pt x="3557" y="2000"/>
                    </a:lnTo>
                    <a:lnTo>
                      <a:pt x="3541" y="2106"/>
                    </a:lnTo>
                    <a:lnTo>
                      <a:pt x="3519" y="2209"/>
                    </a:lnTo>
                    <a:lnTo>
                      <a:pt x="3492" y="2310"/>
                    </a:lnTo>
                    <a:lnTo>
                      <a:pt x="3459" y="2408"/>
                    </a:lnTo>
                    <a:lnTo>
                      <a:pt x="3420" y="2503"/>
                    </a:lnTo>
                    <a:lnTo>
                      <a:pt x="3375" y="2596"/>
                    </a:lnTo>
                    <a:lnTo>
                      <a:pt x="3327" y="2686"/>
                    </a:lnTo>
                    <a:lnTo>
                      <a:pt x="3273" y="2773"/>
                    </a:lnTo>
                    <a:lnTo>
                      <a:pt x="3213" y="2856"/>
                    </a:lnTo>
                    <a:lnTo>
                      <a:pt x="3150" y="2935"/>
                    </a:lnTo>
                    <a:lnTo>
                      <a:pt x="3082" y="3011"/>
                    </a:lnTo>
                    <a:lnTo>
                      <a:pt x="3011" y="3082"/>
                    </a:lnTo>
                    <a:lnTo>
                      <a:pt x="2935" y="3150"/>
                    </a:lnTo>
                    <a:lnTo>
                      <a:pt x="2856" y="3213"/>
                    </a:lnTo>
                    <a:lnTo>
                      <a:pt x="2773" y="3273"/>
                    </a:lnTo>
                    <a:lnTo>
                      <a:pt x="2686" y="3327"/>
                    </a:lnTo>
                    <a:lnTo>
                      <a:pt x="2596" y="3375"/>
                    </a:lnTo>
                    <a:lnTo>
                      <a:pt x="2503" y="3420"/>
                    </a:lnTo>
                    <a:lnTo>
                      <a:pt x="2408" y="3459"/>
                    </a:lnTo>
                    <a:lnTo>
                      <a:pt x="2310" y="3492"/>
                    </a:lnTo>
                    <a:lnTo>
                      <a:pt x="2209" y="3519"/>
                    </a:lnTo>
                    <a:lnTo>
                      <a:pt x="2106" y="3541"/>
                    </a:lnTo>
                    <a:lnTo>
                      <a:pt x="2000" y="3557"/>
                    </a:lnTo>
                    <a:lnTo>
                      <a:pt x="1894" y="3567"/>
                    </a:lnTo>
                    <a:lnTo>
                      <a:pt x="1785" y="3570"/>
                    </a:lnTo>
                    <a:lnTo>
                      <a:pt x="1676" y="3567"/>
                    </a:lnTo>
                    <a:lnTo>
                      <a:pt x="1570" y="3557"/>
                    </a:lnTo>
                    <a:lnTo>
                      <a:pt x="1464" y="3541"/>
                    </a:lnTo>
                    <a:lnTo>
                      <a:pt x="1361" y="3519"/>
                    </a:lnTo>
                    <a:lnTo>
                      <a:pt x="1260" y="3492"/>
                    </a:lnTo>
                    <a:lnTo>
                      <a:pt x="1162" y="3459"/>
                    </a:lnTo>
                    <a:lnTo>
                      <a:pt x="1067" y="3420"/>
                    </a:lnTo>
                    <a:lnTo>
                      <a:pt x="974" y="3375"/>
                    </a:lnTo>
                    <a:lnTo>
                      <a:pt x="884" y="3327"/>
                    </a:lnTo>
                    <a:lnTo>
                      <a:pt x="797" y="3273"/>
                    </a:lnTo>
                    <a:lnTo>
                      <a:pt x="714" y="3213"/>
                    </a:lnTo>
                    <a:lnTo>
                      <a:pt x="635" y="3150"/>
                    </a:lnTo>
                    <a:lnTo>
                      <a:pt x="559" y="3082"/>
                    </a:lnTo>
                    <a:lnTo>
                      <a:pt x="488" y="3011"/>
                    </a:lnTo>
                    <a:lnTo>
                      <a:pt x="420" y="2935"/>
                    </a:lnTo>
                    <a:lnTo>
                      <a:pt x="357" y="2856"/>
                    </a:lnTo>
                    <a:lnTo>
                      <a:pt x="298" y="2773"/>
                    </a:lnTo>
                    <a:lnTo>
                      <a:pt x="243" y="2686"/>
                    </a:lnTo>
                    <a:lnTo>
                      <a:pt x="195" y="2596"/>
                    </a:lnTo>
                    <a:lnTo>
                      <a:pt x="150" y="2503"/>
                    </a:lnTo>
                    <a:lnTo>
                      <a:pt x="111" y="2408"/>
                    </a:lnTo>
                    <a:lnTo>
                      <a:pt x="78" y="2310"/>
                    </a:lnTo>
                    <a:lnTo>
                      <a:pt x="51" y="2209"/>
                    </a:lnTo>
                    <a:lnTo>
                      <a:pt x="29" y="2106"/>
                    </a:lnTo>
                    <a:lnTo>
                      <a:pt x="13" y="2000"/>
                    </a:lnTo>
                    <a:lnTo>
                      <a:pt x="3" y="1894"/>
                    </a:lnTo>
                    <a:lnTo>
                      <a:pt x="0" y="1785"/>
                    </a:lnTo>
                    <a:lnTo>
                      <a:pt x="3" y="1676"/>
                    </a:lnTo>
                    <a:lnTo>
                      <a:pt x="13" y="1570"/>
                    </a:lnTo>
                    <a:lnTo>
                      <a:pt x="29" y="1464"/>
                    </a:lnTo>
                    <a:lnTo>
                      <a:pt x="51" y="1361"/>
                    </a:lnTo>
                    <a:lnTo>
                      <a:pt x="78" y="1260"/>
                    </a:lnTo>
                    <a:lnTo>
                      <a:pt x="111" y="1162"/>
                    </a:lnTo>
                    <a:lnTo>
                      <a:pt x="150" y="1067"/>
                    </a:lnTo>
                    <a:lnTo>
                      <a:pt x="195" y="974"/>
                    </a:lnTo>
                    <a:lnTo>
                      <a:pt x="243" y="884"/>
                    </a:lnTo>
                    <a:lnTo>
                      <a:pt x="298" y="797"/>
                    </a:lnTo>
                    <a:lnTo>
                      <a:pt x="357" y="714"/>
                    </a:lnTo>
                    <a:lnTo>
                      <a:pt x="420" y="635"/>
                    </a:lnTo>
                    <a:lnTo>
                      <a:pt x="488" y="559"/>
                    </a:lnTo>
                    <a:lnTo>
                      <a:pt x="559" y="488"/>
                    </a:lnTo>
                    <a:lnTo>
                      <a:pt x="635" y="420"/>
                    </a:lnTo>
                    <a:lnTo>
                      <a:pt x="714" y="357"/>
                    </a:lnTo>
                    <a:lnTo>
                      <a:pt x="797" y="298"/>
                    </a:lnTo>
                    <a:lnTo>
                      <a:pt x="884" y="243"/>
                    </a:lnTo>
                    <a:lnTo>
                      <a:pt x="974" y="195"/>
                    </a:lnTo>
                    <a:lnTo>
                      <a:pt x="1067" y="150"/>
                    </a:lnTo>
                    <a:lnTo>
                      <a:pt x="1162" y="111"/>
                    </a:lnTo>
                    <a:lnTo>
                      <a:pt x="1260" y="78"/>
                    </a:lnTo>
                    <a:lnTo>
                      <a:pt x="1361" y="51"/>
                    </a:lnTo>
                    <a:lnTo>
                      <a:pt x="1464" y="29"/>
                    </a:lnTo>
                    <a:lnTo>
                      <a:pt x="1570" y="13"/>
                    </a:lnTo>
                    <a:lnTo>
                      <a:pt x="1676" y="3"/>
                    </a:lnTo>
                    <a:lnTo>
                      <a:pt x="1785" y="0"/>
                    </a:lnTo>
                    <a:close/>
                  </a:path>
                </a:pathLst>
              </a:custGeom>
              <a:solidFill>
                <a:srgbClr val="76F7A0"/>
              </a:solidFill>
              <a:ln w="0">
                <a:solidFill>
                  <a:srgbClr val="76F7A0"/>
                </a:solidFill>
                <a:prstDash val="solid"/>
                <a:round/>
                <a:headEnd/>
                <a:tailEnd/>
              </a:ln>
            </p:spPr>
            <p:txBody>
              <a:bodyPr vert="horz" wrap="square" lIns="91440" tIns="45720" rIns="91440" bIns="45720" numCol="1" anchor="t" anchorCtr="0" compatLnSpc="1">
                <a:prstTxWarp prst="textNoShape">
                  <a:avLst/>
                </a:prstTxWarp>
              </a:bodyPr>
              <a:lstStyle/>
              <a:p>
                <a:endParaRPr lang="ru-RU" dirty="0"/>
              </a:p>
            </p:txBody>
          </p:sp>
          <p:sp>
            <p:nvSpPr>
              <p:cNvPr id="31" name="Freeform 189">
                <a:extLst>
                  <a:ext uri="{FF2B5EF4-FFF2-40B4-BE49-F238E27FC236}">
                    <a16:creationId xmlns:a16="http://schemas.microsoft.com/office/drawing/2014/main" id="{7214DD4B-1258-4F98-849C-571766ED2A98}"/>
                  </a:ext>
                </a:extLst>
              </p:cNvPr>
              <p:cNvSpPr>
                <a:spLocks/>
              </p:cNvSpPr>
              <p:nvPr/>
            </p:nvSpPr>
            <p:spPr bwMode="auto">
              <a:xfrm>
                <a:off x="719138" y="3100388"/>
                <a:ext cx="606425" cy="315913"/>
              </a:xfrm>
              <a:custGeom>
                <a:avLst/>
                <a:gdLst>
                  <a:gd name="T0" fmla="*/ 1861 w 2677"/>
                  <a:gd name="T1" fmla="*/ 0 h 1388"/>
                  <a:gd name="T2" fmla="*/ 1882 w 2677"/>
                  <a:gd name="T3" fmla="*/ 1 h 1388"/>
                  <a:gd name="T4" fmla="*/ 1902 w 2677"/>
                  <a:gd name="T5" fmla="*/ 7 h 1388"/>
                  <a:gd name="T6" fmla="*/ 1920 w 2677"/>
                  <a:gd name="T7" fmla="*/ 17 h 1388"/>
                  <a:gd name="T8" fmla="*/ 1934 w 2677"/>
                  <a:gd name="T9" fmla="*/ 32 h 1388"/>
                  <a:gd name="T10" fmla="*/ 2660 w 2677"/>
                  <a:gd name="T11" fmla="*/ 973 h 1388"/>
                  <a:gd name="T12" fmla="*/ 2670 w 2677"/>
                  <a:gd name="T13" fmla="*/ 990 h 1388"/>
                  <a:gd name="T14" fmla="*/ 2675 w 2677"/>
                  <a:gd name="T15" fmla="*/ 1008 h 1388"/>
                  <a:gd name="T16" fmla="*/ 2677 w 2677"/>
                  <a:gd name="T17" fmla="*/ 1026 h 1388"/>
                  <a:gd name="T18" fmla="*/ 2675 w 2677"/>
                  <a:gd name="T19" fmla="*/ 1045 h 1388"/>
                  <a:gd name="T20" fmla="*/ 2669 w 2677"/>
                  <a:gd name="T21" fmla="*/ 1062 h 1388"/>
                  <a:gd name="T22" fmla="*/ 2658 w 2677"/>
                  <a:gd name="T23" fmla="*/ 1077 h 1388"/>
                  <a:gd name="T24" fmla="*/ 2645 w 2677"/>
                  <a:gd name="T25" fmla="*/ 1091 h 1388"/>
                  <a:gd name="T26" fmla="*/ 2627 w 2677"/>
                  <a:gd name="T27" fmla="*/ 1101 h 1388"/>
                  <a:gd name="T28" fmla="*/ 2610 w 2677"/>
                  <a:gd name="T29" fmla="*/ 1107 h 1388"/>
                  <a:gd name="T30" fmla="*/ 2592 w 2677"/>
                  <a:gd name="T31" fmla="*/ 1109 h 1388"/>
                  <a:gd name="T32" fmla="*/ 2573 w 2677"/>
                  <a:gd name="T33" fmla="*/ 1107 h 1388"/>
                  <a:gd name="T34" fmla="*/ 2556 w 2677"/>
                  <a:gd name="T35" fmla="*/ 1100 h 1388"/>
                  <a:gd name="T36" fmla="*/ 2541 w 2677"/>
                  <a:gd name="T37" fmla="*/ 1089 h 1388"/>
                  <a:gd name="T38" fmla="*/ 2527 w 2677"/>
                  <a:gd name="T39" fmla="*/ 1076 h 1388"/>
                  <a:gd name="T40" fmla="*/ 1880 w 2677"/>
                  <a:gd name="T41" fmla="*/ 237 h 1388"/>
                  <a:gd name="T42" fmla="*/ 1279 w 2677"/>
                  <a:gd name="T43" fmla="*/ 1343 h 1388"/>
                  <a:gd name="T44" fmla="*/ 1266 w 2677"/>
                  <a:gd name="T45" fmla="*/ 1361 h 1388"/>
                  <a:gd name="T46" fmla="*/ 1250 w 2677"/>
                  <a:gd name="T47" fmla="*/ 1374 h 1388"/>
                  <a:gd name="T48" fmla="*/ 1232 w 2677"/>
                  <a:gd name="T49" fmla="*/ 1383 h 1388"/>
                  <a:gd name="T50" fmla="*/ 1210 w 2677"/>
                  <a:gd name="T51" fmla="*/ 1387 h 1388"/>
                  <a:gd name="T52" fmla="*/ 1206 w 2677"/>
                  <a:gd name="T53" fmla="*/ 1388 h 1388"/>
                  <a:gd name="T54" fmla="*/ 1185 w 2677"/>
                  <a:gd name="T55" fmla="*/ 1385 h 1388"/>
                  <a:gd name="T56" fmla="*/ 1167 w 2677"/>
                  <a:gd name="T57" fmla="*/ 1378 h 1388"/>
                  <a:gd name="T58" fmla="*/ 1151 w 2677"/>
                  <a:gd name="T59" fmla="*/ 1367 h 1388"/>
                  <a:gd name="T60" fmla="*/ 1138 w 2677"/>
                  <a:gd name="T61" fmla="*/ 1352 h 1388"/>
                  <a:gd name="T62" fmla="*/ 563 w 2677"/>
                  <a:gd name="T63" fmla="*/ 540 h 1388"/>
                  <a:gd name="T64" fmla="*/ 129 w 2677"/>
                  <a:gd name="T65" fmla="*/ 830 h 1388"/>
                  <a:gd name="T66" fmla="*/ 112 w 2677"/>
                  <a:gd name="T67" fmla="*/ 838 h 1388"/>
                  <a:gd name="T68" fmla="*/ 94 w 2677"/>
                  <a:gd name="T69" fmla="*/ 843 h 1388"/>
                  <a:gd name="T70" fmla="*/ 75 w 2677"/>
                  <a:gd name="T71" fmla="*/ 844 h 1388"/>
                  <a:gd name="T72" fmla="*/ 58 w 2677"/>
                  <a:gd name="T73" fmla="*/ 839 h 1388"/>
                  <a:gd name="T74" fmla="*/ 41 w 2677"/>
                  <a:gd name="T75" fmla="*/ 832 h 1388"/>
                  <a:gd name="T76" fmla="*/ 26 w 2677"/>
                  <a:gd name="T77" fmla="*/ 821 h 1388"/>
                  <a:gd name="T78" fmla="*/ 14 w 2677"/>
                  <a:gd name="T79" fmla="*/ 806 h 1388"/>
                  <a:gd name="T80" fmla="*/ 5 w 2677"/>
                  <a:gd name="T81" fmla="*/ 788 h 1388"/>
                  <a:gd name="T82" fmla="*/ 0 w 2677"/>
                  <a:gd name="T83" fmla="*/ 771 h 1388"/>
                  <a:gd name="T84" fmla="*/ 0 w 2677"/>
                  <a:gd name="T85" fmla="*/ 753 h 1388"/>
                  <a:gd name="T86" fmla="*/ 3 w 2677"/>
                  <a:gd name="T87" fmla="*/ 734 h 1388"/>
                  <a:gd name="T88" fmla="*/ 10 w 2677"/>
                  <a:gd name="T89" fmla="*/ 718 h 1388"/>
                  <a:gd name="T90" fmla="*/ 22 w 2677"/>
                  <a:gd name="T91" fmla="*/ 703 h 1388"/>
                  <a:gd name="T92" fmla="*/ 36 w 2677"/>
                  <a:gd name="T93" fmla="*/ 690 h 1388"/>
                  <a:gd name="T94" fmla="*/ 538 w 2677"/>
                  <a:gd name="T95" fmla="*/ 356 h 1388"/>
                  <a:gd name="T96" fmla="*/ 556 w 2677"/>
                  <a:gd name="T97" fmla="*/ 347 h 1388"/>
                  <a:gd name="T98" fmla="*/ 573 w 2677"/>
                  <a:gd name="T99" fmla="*/ 342 h 1388"/>
                  <a:gd name="T100" fmla="*/ 591 w 2677"/>
                  <a:gd name="T101" fmla="*/ 342 h 1388"/>
                  <a:gd name="T102" fmla="*/ 609 w 2677"/>
                  <a:gd name="T103" fmla="*/ 345 h 1388"/>
                  <a:gd name="T104" fmla="*/ 626 w 2677"/>
                  <a:gd name="T105" fmla="*/ 352 h 1388"/>
                  <a:gd name="T106" fmla="*/ 641 w 2677"/>
                  <a:gd name="T107" fmla="*/ 362 h 1388"/>
                  <a:gd name="T108" fmla="*/ 653 w 2677"/>
                  <a:gd name="T109" fmla="*/ 376 h 1388"/>
                  <a:gd name="T110" fmla="*/ 1196 w 2677"/>
                  <a:gd name="T111" fmla="*/ 1145 h 1388"/>
                  <a:gd name="T112" fmla="*/ 1794 w 2677"/>
                  <a:gd name="T113" fmla="*/ 43 h 1388"/>
                  <a:gd name="T114" fmla="*/ 1806 w 2677"/>
                  <a:gd name="T115" fmla="*/ 27 h 1388"/>
                  <a:gd name="T116" fmla="*/ 1823 w 2677"/>
                  <a:gd name="T117" fmla="*/ 13 h 1388"/>
                  <a:gd name="T118" fmla="*/ 1841 w 2677"/>
                  <a:gd name="T119" fmla="*/ 4 h 1388"/>
                  <a:gd name="T120" fmla="*/ 1861 w 2677"/>
                  <a:gd name="T121" fmla="*/ 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7" h="1388">
                    <a:moveTo>
                      <a:pt x="1861" y="0"/>
                    </a:moveTo>
                    <a:lnTo>
                      <a:pt x="1882" y="1"/>
                    </a:lnTo>
                    <a:lnTo>
                      <a:pt x="1902" y="7"/>
                    </a:lnTo>
                    <a:lnTo>
                      <a:pt x="1920" y="17"/>
                    </a:lnTo>
                    <a:lnTo>
                      <a:pt x="1934" y="32"/>
                    </a:lnTo>
                    <a:lnTo>
                      <a:pt x="2660" y="973"/>
                    </a:lnTo>
                    <a:lnTo>
                      <a:pt x="2670" y="990"/>
                    </a:lnTo>
                    <a:lnTo>
                      <a:pt x="2675" y="1008"/>
                    </a:lnTo>
                    <a:lnTo>
                      <a:pt x="2677" y="1026"/>
                    </a:lnTo>
                    <a:lnTo>
                      <a:pt x="2675" y="1045"/>
                    </a:lnTo>
                    <a:lnTo>
                      <a:pt x="2669" y="1062"/>
                    </a:lnTo>
                    <a:lnTo>
                      <a:pt x="2658" y="1077"/>
                    </a:lnTo>
                    <a:lnTo>
                      <a:pt x="2645" y="1091"/>
                    </a:lnTo>
                    <a:lnTo>
                      <a:pt x="2627" y="1101"/>
                    </a:lnTo>
                    <a:lnTo>
                      <a:pt x="2610" y="1107"/>
                    </a:lnTo>
                    <a:lnTo>
                      <a:pt x="2592" y="1109"/>
                    </a:lnTo>
                    <a:lnTo>
                      <a:pt x="2573" y="1107"/>
                    </a:lnTo>
                    <a:lnTo>
                      <a:pt x="2556" y="1100"/>
                    </a:lnTo>
                    <a:lnTo>
                      <a:pt x="2541" y="1089"/>
                    </a:lnTo>
                    <a:lnTo>
                      <a:pt x="2527" y="1076"/>
                    </a:lnTo>
                    <a:lnTo>
                      <a:pt x="1880" y="237"/>
                    </a:lnTo>
                    <a:lnTo>
                      <a:pt x="1279" y="1343"/>
                    </a:lnTo>
                    <a:lnTo>
                      <a:pt x="1266" y="1361"/>
                    </a:lnTo>
                    <a:lnTo>
                      <a:pt x="1250" y="1374"/>
                    </a:lnTo>
                    <a:lnTo>
                      <a:pt x="1232" y="1383"/>
                    </a:lnTo>
                    <a:lnTo>
                      <a:pt x="1210" y="1387"/>
                    </a:lnTo>
                    <a:lnTo>
                      <a:pt x="1206" y="1388"/>
                    </a:lnTo>
                    <a:lnTo>
                      <a:pt x="1185" y="1385"/>
                    </a:lnTo>
                    <a:lnTo>
                      <a:pt x="1167" y="1378"/>
                    </a:lnTo>
                    <a:lnTo>
                      <a:pt x="1151" y="1367"/>
                    </a:lnTo>
                    <a:lnTo>
                      <a:pt x="1138" y="1352"/>
                    </a:lnTo>
                    <a:lnTo>
                      <a:pt x="563" y="540"/>
                    </a:lnTo>
                    <a:lnTo>
                      <a:pt x="129" y="830"/>
                    </a:lnTo>
                    <a:lnTo>
                      <a:pt x="112" y="838"/>
                    </a:lnTo>
                    <a:lnTo>
                      <a:pt x="94" y="843"/>
                    </a:lnTo>
                    <a:lnTo>
                      <a:pt x="75" y="844"/>
                    </a:lnTo>
                    <a:lnTo>
                      <a:pt x="58" y="839"/>
                    </a:lnTo>
                    <a:lnTo>
                      <a:pt x="41" y="832"/>
                    </a:lnTo>
                    <a:lnTo>
                      <a:pt x="26" y="821"/>
                    </a:lnTo>
                    <a:lnTo>
                      <a:pt x="14" y="806"/>
                    </a:lnTo>
                    <a:lnTo>
                      <a:pt x="5" y="788"/>
                    </a:lnTo>
                    <a:lnTo>
                      <a:pt x="0" y="771"/>
                    </a:lnTo>
                    <a:lnTo>
                      <a:pt x="0" y="753"/>
                    </a:lnTo>
                    <a:lnTo>
                      <a:pt x="3" y="734"/>
                    </a:lnTo>
                    <a:lnTo>
                      <a:pt x="10" y="718"/>
                    </a:lnTo>
                    <a:lnTo>
                      <a:pt x="22" y="703"/>
                    </a:lnTo>
                    <a:lnTo>
                      <a:pt x="36" y="690"/>
                    </a:lnTo>
                    <a:lnTo>
                      <a:pt x="538" y="356"/>
                    </a:lnTo>
                    <a:lnTo>
                      <a:pt x="556" y="347"/>
                    </a:lnTo>
                    <a:lnTo>
                      <a:pt x="573" y="342"/>
                    </a:lnTo>
                    <a:lnTo>
                      <a:pt x="591" y="342"/>
                    </a:lnTo>
                    <a:lnTo>
                      <a:pt x="609" y="345"/>
                    </a:lnTo>
                    <a:lnTo>
                      <a:pt x="626" y="352"/>
                    </a:lnTo>
                    <a:lnTo>
                      <a:pt x="641" y="362"/>
                    </a:lnTo>
                    <a:lnTo>
                      <a:pt x="653" y="376"/>
                    </a:lnTo>
                    <a:lnTo>
                      <a:pt x="1196" y="1145"/>
                    </a:lnTo>
                    <a:lnTo>
                      <a:pt x="1794" y="43"/>
                    </a:lnTo>
                    <a:lnTo>
                      <a:pt x="1806" y="27"/>
                    </a:lnTo>
                    <a:lnTo>
                      <a:pt x="1823" y="13"/>
                    </a:lnTo>
                    <a:lnTo>
                      <a:pt x="1841" y="4"/>
                    </a:lnTo>
                    <a:lnTo>
                      <a:pt x="186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2" name="Freeform 190">
                <a:extLst>
                  <a:ext uri="{FF2B5EF4-FFF2-40B4-BE49-F238E27FC236}">
                    <a16:creationId xmlns:a16="http://schemas.microsoft.com/office/drawing/2014/main" id="{FAFFEB90-9F24-4D43-86F2-47D1EF0B15C0}"/>
                  </a:ext>
                </a:extLst>
              </p:cNvPr>
              <p:cNvSpPr>
                <a:spLocks/>
              </p:cNvSpPr>
              <p:nvPr/>
            </p:nvSpPr>
            <p:spPr bwMode="auto">
              <a:xfrm>
                <a:off x="1087438" y="3089276"/>
                <a:ext cx="111125" cy="111125"/>
              </a:xfrm>
              <a:custGeom>
                <a:avLst/>
                <a:gdLst>
                  <a:gd name="T0" fmla="*/ 245 w 489"/>
                  <a:gd name="T1" fmla="*/ 0 h 488"/>
                  <a:gd name="T2" fmla="*/ 285 w 489"/>
                  <a:gd name="T3" fmla="*/ 3 h 488"/>
                  <a:gd name="T4" fmla="*/ 322 w 489"/>
                  <a:gd name="T5" fmla="*/ 12 h 488"/>
                  <a:gd name="T6" fmla="*/ 357 w 489"/>
                  <a:gd name="T7" fmla="*/ 27 h 488"/>
                  <a:gd name="T8" fmla="*/ 389 w 489"/>
                  <a:gd name="T9" fmla="*/ 47 h 488"/>
                  <a:gd name="T10" fmla="*/ 418 w 489"/>
                  <a:gd name="T11" fmla="*/ 72 h 488"/>
                  <a:gd name="T12" fmla="*/ 442 w 489"/>
                  <a:gd name="T13" fmla="*/ 100 h 488"/>
                  <a:gd name="T14" fmla="*/ 461 w 489"/>
                  <a:gd name="T15" fmla="*/ 132 h 488"/>
                  <a:gd name="T16" fmla="*/ 476 w 489"/>
                  <a:gd name="T17" fmla="*/ 167 h 488"/>
                  <a:gd name="T18" fmla="*/ 486 w 489"/>
                  <a:gd name="T19" fmla="*/ 205 h 488"/>
                  <a:gd name="T20" fmla="*/ 489 w 489"/>
                  <a:gd name="T21" fmla="*/ 244 h 488"/>
                  <a:gd name="T22" fmla="*/ 486 w 489"/>
                  <a:gd name="T23" fmla="*/ 284 h 488"/>
                  <a:gd name="T24" fmla="*/ 476 w 489"/>
                  <a:gd name="T25" fmla="*/ 321 h 488"/>
                  <a:gd name="T26" fmla="*/ 461 w 489"/>
                  <a:gd name="T27" fmla="*/ 356 h 488"/>
                  <a:gd name="T28" fmla="*/ 442 w 489"/>
                  <a:gd name="T29" fmla="*/ 388 h 488"/>
                  <a:gd name="T30" fmla="*/ 418 w 489"/>
                  <a:gd name="T31" fmla="*/ 417 h 488"/>
                  <a:gd name="T32" fmla="*/ 389 w 489"/>
                  <a:gd name="T33" fmla="*/ 440 h 488"/>
                  <a:gd name="T34" fmla="*/ 357 w 489"/>
                  <a:gd name="T35" fmla="*/ 461 h 488"/>
                  <a:gd name="T36" fmla="*/ 322 w 489"/>
                  <a:gd name="T37" fmla="*/ 475 h 488"/>
                  <a:gd name="T38" fmla="*/ 285 w 489"/>
                  <a:gd name="T39" fmla="*/ 485 h 488"/>
                  <a:gd name="T40" fmla="*/ 245 w 489"/>
                  <a:gd name="T41" fmla="*/ 488 h 488"/>
                  <a:gd name="T42" fmla="*/ 205 w 489"/>
                  <a:gd name="T43" fmla="*/ 485 h 488"/>
                  <a:gd name="T44" fmla="*/ 168 w 489"/>
                  <a:gd name="T45" fmla="*/ 475 h 488"/>
                  <a:gd name="T46" fmla="*/ 132 w 489"/>
                  <a:gd name="T47" fmla="*/ 461 h 488"/>
                  <a:gd name="T48" fmla="*/ 101 w 489"/>
                  <a:gd name="T49" fmla="*/ 440 h 488"/>
                  <a:gd name="T50" fmla="*/ 73 w 489"/>
                  <a:gd name="T51" fmla="*/ 417 h 488"/>
                  <a:gd name="T52" fmla="*/ 48 w 489"/>
                  <a:gd name="T53" fmla="*/ 388 h 488"/>
                  <a:gd name="T54" fmla="*/ 29 w 489"/>
                  <a:gd name="T55" fmla="*/ 356 h 488"/>
                  <a:gd name="T56" fmla="*/ 13 w 489"/>
                  <a:gd name="T57" fmla="*/ 321 h 488"/>
                  <a:gd name="T58" fmla="*/ 4 w 489"/>
                  <a:gd name="T59" fmla="*/ 284 h 488"/>
                  <a:gd name="T60" fmla="*/ 0 w 489"/>
                  <a:gd name="T61" fmla="*/ 244 h 488"/>
                  <a:gd name="T62" fmla="*/ 4 w 489"/>
                  <a:gd name="T63" fmla="*/ 205 h 488"/>
                  <a:gd name="T64" fmla="*/ 13 w 489"/>
                  <a:gd name="T65" fmla="*/ 167 h 488"/>
                  <a:gd name="T66" fmla="*/ 29 w 489"/>
                  <a:gd name="T67" fmla="*/ 132 h 488"/>
                  <a:gd name="T68" fmla="*/ 48 w 489"/>
                  <a:gd name="T69" fmla="*/ 100 h 488"/>
                  <a:gd name="T70" fmla="*/ 73 w 489"/>
                  <a:gd name="T71" fmla="*/ 72 h 488"/>
                  <a:gd name="T72" fmla="*/ 101 w 489"/>
                  <a:gd name="T73" fmla="*/ 47 h 488"/>
                  <a:gd name="T74" fmla="*/ 132 w 489"/>
                  <a:gd name="T75" fmla="*/ 27 h 488"/>
                  <a:gd name="T76" fmla="*/ 168 w 489"/>
                  <a:gd name="T77" fmla="*/ 12 h 488"/>
                  <a:gd name="T78" fmla="*/ 205 w 489"/>
                  <a:gd name="T79" fmla="*/ 3 h 488"/>
                  <a:gd name="T80" fmla="*/ 245 w 489"/>
                  <a:gd name="T81"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88">
                    <a:moveTo>
                      <a:pt x="245" y="0"/>
                    </a:moveTo>
                    <a:lnTo>
                      <a:pt x="285" y="3"/>
                    </a:lnTo>
                    <a:lnTo>
                      <a:pt x="322" y="12"/>
                    </a:lnTo>
                    <a:lnTo>
                      <a:pt x="357" y="27"/>
                    </a:lnTo>
                    <a:lnTo>
                      <a:pt x="389" y="47"/>
                    </a:lnTo>
                    <a:lnTo>
                      <a:pt x="418" y="72"/>
                    </a:lnTo>
                    <a:lnTo>
                      <a:pt x="442" y="100"/>
                    </a:lnTo>
                    <a:lnTo>
                      <a:pt x="461" y="132"/>
                    </a:lnTo>
                    <a:lnTo>
                      <a:pt x="476" y="167"/>
                    </a:lnTo>
                    <a:lnTo>
                      <a:pt x="486" y="205"/>
                    </a:lnTo>
                    <a:lnTo>
                      <a:pt x="489" y="244"/>
                    </a:lnTo>
                    <a:lnTo>
                      <a:pt x="486" y="284"/>
                    </a:lnTo>
                    <a:lnTo>
                      <a:pt x="476" y="321"/>
                    </a:lnTo>
                    <a:lnTo>
                      <a:pt x="461" y="356"/>
                    </a:lnTo>
                    <a:lnTo>
                      <a:pt x="442" y="388"/>
                    </a:lnTo>
                    <a:lnTo>
                      <a:pt x="418" y="417"/>
                    </a:lnTo>
                    <a:lnTo>
                      <a:pt x="389" y="440"/>
                    </a:lnTo>
                    <a:lnTo>
                      <a:pt x="357" y="461"/>
                    </a:lnTo>
                    <a:lnTo>
                      <a:pt x="322" y="475"/>
                    </a:lnTo>
                    <a:lnTo>
                      <a:pt x="285" y="485"/>
                    </a:lnTo>
                    <a:lnTo>
                      <a:pt x="245" y="488"/>
                    </a:lnTo>
                    <a:lnTo>
                      <a:pt x="205" y="485"/>
                    </a:lnTo>
                    <a:lnTo>
                      <a:pt x="168" y="475"/>
                    </a:lnTo>
                    <a:lnTo>
                      <a:pt x="132" y="461"/>
                    </a:lnTo>
                    <a:lnTo>
                      <a:pt x="101" y="440"/>
                    </a:lnTo>
                    <a:lnTo>
                      <a:pt x="73" y="417"/>
                    </a:lnTo>
                    <a:lnTo>
                      <a:pt x="48" y="388"/>
                    </a:lnTo>
                    <a:lnTo>
                      <a:pt x="29" y="356"/>
                    </a:lnTo>
                    <a:lnTo>
                      <a:pt x="13" y="321"/>
                    </a:lnTo>
                    <a:lnTo>
                      <a:pt x="4" y="284"/>
                    </a:lnTo>
                    <a:lnTo>
                      <a:pt x="0" y="244"/>
                    </a:lnTo>
                    <a:lnTo>
                      <a:pt x="4" y="205"/>
                    </a:lnTo>
                    <a:lnTo>
                      <a:pt x="13" y="167"/>
                    </a:lnTo>
                    <a:lnTo>
                      <a:pt x="29" y="132"/>
                    </a:lnTo>
                    <a:lnTo>
                      <a:pt x="48" y="100"/>
                    </a:lnTo>
                    <a:lnTo>
                      <a:pt x="73" y="72"/>
                    </a:lnTo>
                    <a:lnTo>
                      <a:pt x="101" y="47"/>
                    </a:lnTo>
                    <a:lnTo>
                      <a:pt x="132" y="27"/>
                    </a:lnTo>
                    <a:lnTo>
                      <a:pt x="168" y="12"/>
                    </a:lnTo>
                    <a:lnTo>
                      <a:pt x="205" y="3"/>
                    </a:lnTo>
                    <a:lnTo>
                      <a:pt x="245" y="0"/>
                    </a:lnTo>
                    <a:close/>
                  </a:path>
                </a:pathLst>
              </a:custGeom>
              <a:solidFill>
                <a:srgbClr val="CB3560"/>
              </a:solidFill>
              <a:ln w="0">
                <a:solidFill>
                  <a:srgbClr val="CB3560"/>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3" name="Freeform 191">
                <a:extLst>
                  <a:ext uri="{FF2B5EF4-FFF2-40B4-BE49-F238E27FC236}">
                    <a16:creationId xmlns:a16="http://schemas.microsoft.com/office/drawing/2014/main" id="{8F665346-EA51-4F58-A8F4-D2ADAC5DD1C8}"/>
                  </a:ext>
                </a:extLst>
              </p:cNvPr>
              <p:cNvSpPr>
                <a:spLocks/>
              </p:cNvSpPr>
              <p:nvPr/>
            </p:nvSpPr>
            <p:spPr bwMode="auto">
              <a:xfrm>
                <a:off x="719138" y="3216276"/>
                <a:ext cx="403225" cy="225425"/>
              </a:xfrm>
              <a:custGeom>
                <a:avLst/>
                <a:gdLst>
                  <a:gd name="T0" fmla="*/ 1732 w 1779"/>
                  <a:gd name="T1" fmla="*/ 0 h 990"/>
                  <a:gd name="T2" fmla="*/ 1754 w 1779"/>
                  <a:gd name="T3" fmla="*/ 13 h 990"/>
                  <a:gd name="T4" fmla="*/ 1779 w 1779"/>
                  <a:gd name="T5" fmla="*/ 25 h 990"/>
                  <a:gd name="T6" fmla="*/ 1279 w 1779"/>
                  <a:gd name="T7" fmla="*/ 946 h 990"/>
                  <a:gd name="T8" fmla="*/ 1266 w 1779"/>
                  <a:gd name="T9" fmla="*/ 963 h 990"/>
                  <a:gd name="T10" fmla="*/ 1250 w 1779"/>
                  <a:gd name="T11" fmla="*/ 977 h 990"/>
                  <a:gd name="T12" fmla="*/ 1232 w 1779"/>
                  <a:gd name="T13" fmla="*/ 986 h 990"/>
                  <a:gd name="T14" fmla="*/ 1210 w 1779"/>
                  <a:gd name="T15" fmla="*/ 990 h 990"/>
                  <a:gd name="T16" fmla="*/ 1206 w 1779"/>
                  <a:gd name="T17" fmla="*/ 990 h 990"/>
                  <a:gd name="T18" fmla="*/ 1185 w 1779"/>
                  <a:gd name="T19" fmla="*/ 987 h 990"/>
                  <a:gd name="T20" fmla="*/ 1167 w 1779"/>
                  <a:gd name="T21" fmla="*/ 980 h 990"/>
                  <a:gd name="T22" fmla="*/ 1151 w 1779"/>
                  <a:gd name="T23" fmla="*/ 970 h 990"/>
                  <a:gd name="T24" fmla="*/ 1138 w 1779"/>
                  <a:gd name="T25" fmla="*/ 955 h 990"/>
                  <a:gd name="T26" fmla="*/ 563 w 1779"/>
                  <a:gd name="T27" fmla="*/ 142 h 990"/>
                  <a:gd name="T28" fmla="*/ 129 w 1779"/>
                  <a:gd name="T29" fmla="*/ 432 h 990"/>
                  <a:gd name="T30" fmla="*/ 114 w 1779"/>
                  <a:gd name="T31" fmla="*/ 440 h 990"/>
                  <a:gd name="T32" fmla="*/ 99 w 1779"/>
                  <a:gd name="T33" fmla="*/ 444 h 990"/>
                  <a:gd name="T34" fmla="*/ 83 w 1779"/>
                  <a:gd name="T35" fmla="*/ 446 h 990"/>
                  <a:gd name="T36" fmla="*/ 63 w 1779"/>
                  <a:gd name="T37" fmla="*/ 444 h 990"/>
                  <a:gd name="T38" fmla="*/ 44 w 1779"/>
                  <a:gd name="T39" fmla="*/ 436 h 990"/>
                  <a:gd name="T40" fmla="*/ 28 w 1779"/>
                  <a:gd name="T41" fmla="*/ 424 h 990"/>
                  <a:gd name="T42" fmla="*/ 14 w 1779"/>
                  <a:gd name="T43" fmla="*/ 408 h 990"/>
                  <a:gd name="T44" fmla="*/ 4 w 1779"/>
                  <a:gd name="T45" fmla="*/ 389 h 990"/>
                  <a:gd name="T46" fmla="*/ 0 w 1779"/>
                  <a:gd name="T47" fmla="*/ 367 h 990"/>
                  <a:gd name="T48" fmla="*/ 1 w 1779"/>
                  <a:gd name="T49" fmla="*/ 345 h 990"/>
                  <a:gd name="T50" fmla="*/ 8 w 1779"/>
                  <a:gd name="T51" fmla="*/ 325 h 990"/>
                  <a:gd name="T52" fmla="*/ 20 w 1779"/>
                  <a:gd name="T53" fmla="*/ 306 h 990"/>
                  <a:gd name="T54" fmla="*/ 34 w 1779"/>
                  <a:gd name="T55" fmla="*/ 318 h 990"/>
                  <a:gd name="T56" fmla="*/ 49 w 1779"/>
                  <a:gd name="T57" fmla="*/ 327 h 990"/>
                  <a:gd name="T58" fmla="*/ 66 w 1779"/>
                  <a:gd name="T59" fmla="*/ 332 h 990"/>
                  <a:gd name="T60" fmla="*/ 83 w 1779"/>
                  <a:gd name="T61" fmla="*/ 335 h 990"/>
                  <a:gd name="T62" fmla="*/ 99 w 1779"/>
                  <a:gd name="T63" fmla="*/ 332 h 990"/>
                  <a:gd name="T64" fmla="*/ 114 w 1779"/>
                  <a:gd name="T65" fmla="*/ 328 h 990"/>
                  <a:gd name="T66" fmla="*/ 129 w 1779"/>
                  <a:gd name="T67" fmla="*/ 321 h 990"/>
                  <a:gd name="T68" fmla="*/ 563 w 1779"/>
                  <a:gd name="T69" fmla="*/ 31 h 990"/>
                  <a:gd name="T70" fmla="*/ 1138 w 1779"/>
                  <a:gd name="T71" fmla="*/ 843 h 990"/>
                  <a:gd name="T72" fmla="*/ 1151 w 1779"/>
                  <a:gd name="T73" fmla="*/ 858 h 990"/>
                  <a:gd name="T74" fmla="*/ 1167 w 1779"/>
                  <a:gd name="T75" fmla="*/ 869 h 990"/>
                  <a:gd name="T76" fmla="*/ 1185 w 1779"/>
                  <a:gd name="T77" fmla="*/ 876 h 990"/>
                  <a:gd name="T78" fmla="*/ 1206 w 1779"/>
                  <a:gd name="T79" fmla="*/ 879 h 990"/>
                  <a:gd name="T80" fmla="*/ 1210 w 1779"/>
                  <a:gd name="T81" fmla="*/ 878 h 990"/>
                  <a:gd name="T82" fmla="*/ 1232 w 1779"/>
                  <a:gd name="T83" fmla="*/ 874 h 990"/>
                  <a:gd name="T84" fmla="*/ 1250 w 1779"/>
                  <a:gd name="T85" fmla="*/ 865 h 990"/>
                  <a:gd name="T86" fmla="*/ 1266 w 1779"/>
                  <a:gd name="T87" fmla="*/ 852 h 990"/>
                  <a:gd name="T88" fmla="*/ 1279 w 1779"/>
                  <a:gd name="T89" fmla="*/ 834 h 990"/>
                  <a:gd name="T90" fmla="*/ 1732 w 1779"/>
                  <a:gd name="T91"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9" h="990">
                    <a:moveTo>
                      <a:pt x="1732" y="0"/>
                    </a:moveTo>
                    <a:lnTo>
                      <a:pt x="1754" y="13"/>
                    </a:lnTo>
                    <a:lnTo>
                      <a:pt x="1779" y="25"/>
                    </a:lnTo>
                    <a:lnTo>
                      <a:pt x="1279" y="946"/>
                    </a:lnTo>
                    <a:lnTo>
                      <a:pt x="1266" y="963"/>
                    </a:lnTo>
                    <a:lnTo>
                      <a:pt x="1250" y="977"/>
                    </a:lnTo>
                    <a:lnTo>
                      <a:pt x="1232" y="986"/>
                    </a:lnTo>
                    <a:lnTo>
                      <a:pt x="1210" y="990"/>
                    </a:lnTo>
                    <a:lnTo>
                      <a:pt x="1206" y="990"/>
                    </a:lnTo>
                    <a:lnTo>
                      <a:pt x="1185" y="987"/>
                    </a:lnTo>
                    <a:lnTo>
                      <a:pt x="1167" y="980"/>
                    </a:lnTo>
                    <a:lnTo>
                      <a:pt x="1151" y="970"/>
                    </a:lnTo>
                    <a:lnTo>
                      <a:pt x="1138" y="955"/>
                    </a:lnTo>
                    <a:lnTo>
                      <a:pt x="563" y="142"/>
                    </a:lnTo>
                    <a:lnTo>
                      <a:pt x="129" y="432"/>
                    </a:lnTo>
                    <a:lnTo>
                      <a:pt x="114" y="440"/>
                    </a:lnTo>
                    <a:lnTo>
                      <a:pt x="99" y="444"/>
                    </a:lnTo>
                    <a:lnTo>
                      <a:pt x="83" y="446"/>
                    </a:lnTo>
                    <a:lnTo>
                      <a:pt x="63" y="444"/>
                    </a:lnTo>
                    <a:lnTo>
                      <a:pt x="44" y="436"/>
                    </a:lnTo>
                    <a:lnTo>
                      <a:pt x="28" y="424"/>
                    </a:lnTo>
                    <a:lnTo>
                      <a:pt x="14" y="408"/>
                    </a:lnTo>
                    <a:lnTo>
                      <a:pt x="4" y="389"/>
                    </a:lnTo>
                    <a:lnTo>
                      <a:pt x="0" y="367"/>
                    </a:lnTo>
                    <a:lnTo>
                      <a:pt x="1" y="345"/>
                    </a:lnTo>
                    <a:lnTo>
                      <a:pt x="8" y="325"/>
                    </a:lnTo>
                    <a:lnTo>
                      <a:pt x="20" y="306"/>
                    </a:lnTo>
                    <a:lnTo>
                      <a:pt x="34" y="318"/>
                    </a:lnTo>
                    <a:lnTo>
                      <a:pt x="49" y="327"/>
                    </a:lnTo>
                    <a:lnTo>
                      <a:pt x="66" y="332"/>
                    </a:lnTo>
                    <a:lnTo>
                      <a:pt x="83" y="335"/>
                    </a:lnTo>
                    <a:lnTo>
                      <a:pt x="99" y="332"/>
                    </a:lnTo>
                    <a:lnTo>
                      <a:pt x="114" y="328"/>
                    </a:lnTo>
                    <a:lnTo>
                      <a:pt x="129" y="321"/>
                    </a:lnTo>
                    <a:lnTo>
                      <a:pt x="563" y="31"/>
                    </a:lnTo>
                    <a:lnTo>
                      <a:pt x="1138" y="843"/>
                    </a:lnTo>
                    <a:lnTo>
                      <a:pt x="1151" y="858"/>
                    </a:lnTo>
                    <a:lnTo>
                      <a:pt x="1167" y="869"/>
                    </a:lnTo>
                    <a:lnTo>
                      <a:pt x="1185" y="876"/>
                    </a:lnTo>
                    <a:lnTo>
                      <a:pt x="1206" y="879"/>
                    </a:lnTo>
                    <a:lnTo>
                      <a:pt x="1210" y="878"/>
                    </a:lnTo>
                    <a:lnTo>
                      <a:pt x="1232" y="874"/>
                    </a:lnTo>
                    <a:lnTo>
                      <a:pt x="1250" y="865"/>
                    </a:lnTo>
                    <a:lnTo>
                      <a:pt x="1266" y="852"/>
                    </a:lnTo>
                    <a:lnTo>
                      <a:pt x="1279" y="834"/>
                    </a:lnTo>
                    <a:lnTo>
                      <a:pt x="1732" y="0"/>
                    </a:lnTo>
                    <a:close/>
                  </a:path>
                </a:pathLst>
              </a:custGeom>
              <a:solidFill>
                <a:srgbClr val="5BC885"/>
              </a:solidFill>
              <a:ln w="0">
                <a:solidFill>
                  <a:srgbClr val="5BC885"/>
                </a:solidFill>
                <a:prstDash val="solid"/>
                <a:round/>
                <a:headEnd/>
                <a:tailEnd/>
              </a:ln>
            </p:spPr>
            <p:txBody>
              <a:bodyPr vert="horz" wrap="square" lIns="91440" tIns="45720" rIns="91440" bIns="45720" numCol="1" anchor="t" anchorCtr="0" compatLnSpc="1">
                <a:prstTxWarp prst="textNoShape">
                  <a:avLst/>
                </a:prstTxWarp>
              </a:bodyPr>
              <a:lstStyle/>
              <a:p>
                <a:endParaRPr lang="ru-RU" dirty="0"/>
              </a:p>
            </p:txBody>
          </p:sp>
          <p:sp>
            <p:nvSpPr>
              <p:cNvPr id="34" name="Freeform 192">
                <a:extLst>
                  <a:ext uri="{FF2B5EF4-FFF2-40B4-BE49-F238E27FC236}">
                    <a16:creationId xmlns:a16="http://schemas.microsoft.com/office/drawing/2014/main" id="{1F2856FC-F5AD-418D-ADF4-27CD9E3A7FEB}"/>
                  </a:ext>
                </a:extLst>
              </p:cNvPr>
              <p:cNvSpPr>
                <a:spLocks/>
              </p:cNvSpPr>
              <p:nvPr/>
            </p:nvSpPr>
            <p:spPr bwMode="auto">
              <a:xfrm>
                <a:off x="1173163" y="3206751"/>
                <a:ext cx="152400" cy="171450"/>
              </a:xfrm>
              <a:custGeom>
                <a:avLst/>
                <a:gdLst>
                  <a:gd name="T0" fmla="*/ 51 w 673"/>
                  <a:gd name="T1" fmla="*/ 0 h 757"/>
                  <a:gd name="T2" fmla="*/ 523 w 673"/>
                  <a:gd name="T3" fmla="*/ 613 h 757"/>
                  <a:gd name="T4" fmla="*/ 537 w 673"/>
                  <a:gd name="T5" fmla="*/ 627 h 757"/>
                  <a:gd name="T6" fmla="*/ 553 w 673"/>
                  <a:gd name="T7" fmla="*/ 637 h 757"/>
                  <a:gd name="T8" fmla="*/ 570 w 673"/>
                  <a:gd name="T9" fmla="*/ 644 h 757"/>
                  <a:gd name="T10" fmla="*/ 589 w 673"/>
                  <a:gd name="T11" fmla="*/ 646 h 757"/>
                  <a:gd name="T12" fmla="*/ 607 w 673"/>
                  <a:gd name="T13" fmla="*/ 644 h 757"/>
                  <a:gd name="T14" fmla="*/ 624 w 673"/>
                  <a:gd name="T15" fmla="*/ 638 h 757"/>
                  <a:gd name="T16" fmla="*/ 641 w 673"/>
                  <a:gd name="T17" fmla="*/ 628 h 757"/>
                  <a:gd name="T18" fmla="*/ 646 w 673"/>
                  <a:gd name="T19" fmla="*/ 623 h 757"/>
                  <a:gd name="T20" fmla="*/ 652 w 673"/>
                  <a:gd name="T21" fmla="*/ 618 h 757"/>
                  <a:gd name="T22" fmla="*/ 656 w 673"/>
                  <a:gd name="T23" fmla="*/ 622 h 757"/>
                  <a:gd name="T24" fmla="*/ 666 w 673"/>
                  <a:gd name="T25" fmla="*/ 639 h 757"/>
                  <a:gd name="T26" fmla="*/ 671 w 673"/>
                  <a:gd name="T27" fmla="*/ 656 h 757"/>
                  <a:gd name="T28" fmla="*/ 673 w 673"/>
                  <a:gd name="T29" fmla="*/ 675 h 757"/>
                  <a:gd name="T30" fmla="*/ 671 w 673"/>
                  <a:gd name="T31" fmla="*/ 693 h 757"/>
                  <a:gd name="T32" fmla="*/ 665 w 673"/>
                  <a:gd name="T33" fmla="*/ 711 h 757"/>
                  <a:gd name="T34" fmla="*/ 654 w 673"/>
                  <a:gd name="T35" fmla="*/ 726 h 757"/>
                  <a:gd name="T36" fmla="*/ 641 w 673"/>
                  <a:gd name="T37" fmla="*/ 740 h 757"/>
                  <a:gd name="T38" fmla="*/ 624 w 673"/>
                  <a:gd name="T39" fmla="*/ 750 h 757"/>
                  <a:gd name="T40" fmla="*/ 607 w 673"/>
                  <a:gd name="T41" fmla="*/ 755 h 757"/>
                  <a:gd name="T42" fmla="*/ 589 w 673"/>
                  <a:gd name="T43" fmla="*/ 757 h 757"/>
                  <a:gd name="T44" fmla="*/ 570 w 673"/>
                  <a:gd name="T45" fmla="*/ 755 h 757"/>
                  <a:gd name="T46" fmla="*/ 553 w 673"/>
                  <a:gd name="T47" fmla="*/ 748 h 757"/>
                  <a:gd name="T48" fmla="*/ 537 w 673"/>
                  <a:gd name="T49" fmla="*/ 739 h 757"/>
                  <a:gd name="T50" fmla="*/ 523 w 673"/>
                  <a:gd name="T51" fmla="*/ 725 h 757"/>
                  <a:gd name="T52" fmla="*/ 0 w 673"/>
                  <a:gd name="T53" fmla="*/ 46 h 757"/>
                  <a:gd name="T54" fmla="*/ 27 w 673"/>
                  <a:gd name="T55" fmla="*/ 25 h 757"/>
                  <a:gd name="T56" fmla="*/ 51 w 673"/>
                  <a:gd name="T57"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3" h="757">
                    <a:moveTo>
                      <a:pt x="51" y="0"/>
                    </a:moveTo>
                    <a:lnTo>
                      <a:pt x="523" y="613"/>
                    </a:lnTo>
                    <a:lnTo>
                      <a:pt x="537" y="627"/>
                    </a:lnTo>
                    <a:lnTo>
                      <a:pt x="553" y="637"/>
                    </a:lnTo>
                    <a:lnTo>
                      <a:pt x="570" y="644"/>
                    </a:lnTo>
                    <a:lnTo>
                      <a:pt x="589" y="646"/>
                    </a:lnTo>
                    <a:lnTo>
                      <a:pt x="607" y="644"/>
                    </a:lnTo>
                    <a:lnTo>
                      <a:pt x="624" y="638"/>
                    </a:lnTo>
                    <a:lnTo>
                      <a:pt x="641" y="628"/>
                    </a:lnTo>
                    <a:lnTo>
                      <a:pt x="646" y="623"/>
                    </a:lnTo>
                    <a:lnTo>
                      <a:pt x="652" y="618"/>
                    </a:lnTo>
                    <a:lnTo>
                      <a:pt x="656" y="622"/>
                    </a:lnTo>
                    <a:lnTo>
                      <a:pt x="666" y="639"/>
                    </a:lnTo>
                    <a:lnTo>
                      <a:pt x="671" y="656"/>
                    </a:lnTo>
                    <a:lnTo>
                      <a:pt x="673" y="675"/>
                    </a:lnTo>
                    <a:lnTo>
                      <a:pt x="671" y="693"/>
                    </a:lnTo>
                    <a:lnTo>
                      <a:pt x="665" y="711"/>
                    </a:lnTo>
                    <a:lnTo>
                      <a:pt x="654" y="726"/>
                    </a:lnTo>
                    <a:lnTo>
                      <a:pt x="641" y="740"/>
                    </a:lnTo>
                    <a:lnTo>
                      <a:pt x="624" y="750"/>
                    </a:lnTo>
                    <a:lnTo>
                      <a:pt x="607" y="755"/>
                    </a:lnTo>
                    <a:lnTo>
                      <a:pt x="589" y="757"/>
                    </a:lnTo>
                    <a:lnTo>
                      <a:pt x="570" y="755"/>
                    </a:lnTo>
                    <a:lnTo>
                      <a:pt x="553" y="748"/>
                    </a:lnTo>
                    <a:lnTo>
                      <a:pt x="537" y="739"/>
                    </a:lnTo>
                    <a:lnTo>
                      <a:pt x="523" y="725"/>
                    </a:lnTo>
                    <a:lnTo>
                      <a:pt x="0" y="46"/>
                    </a:lnTo>
                    <a:lnTo>
                      <a:pt x="27" y="25"/>
                    </a:lnTo>
                    <a:lnTo>
                      <a:pt x="51" y="0"/>
                    </a:lnTo>
                    <a:close/>
                  </a:path>
                </a:pathLst>
              </a:custGeom>
              <a:solidFill>
                <a:srgbClr val="5BC885"/>
              </a:solidFill>
              <a:ln w="0">
                <a:solidFill>
                  <a:srgbClr val="5BC88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35" name="Freeform 193">
                <a:extLst>
                  <a:ext uri="{FF2B5EF4-FFF2-40B4-BE49-F238E27FC236}">
                    <a16:creationId xmlns:a16="http://schemas.microsoft.com/office/drawing/2014/main" id="{CAD336DF-D63F-4DD0-BCA3-602E3986F271}"/>
                  </a:ext>
                </a:extLst>
              </p:cNvPr>
              <p:cNvSpPr>
                <a:spLocks/>
              </p:cNvSpPr>
              <p:nvPr/>
            </p:nvSpPr>
            <p:spPr bwMode="auto">
              <a:xfrm>
                <a:off x="719138" y="3100388"/>
                <a:ext cx="606425" cy="315913"/>
              </a:xfrm>
              <a:custGeom>
                <a:avLst/>
                <a:gdLst>
                  <a:gd name="T0" fmla="*/ 1861 w 2677"/>
                  <a:gd name="T1" fmla="*/ 0 h 1388"/>
                  <a:gd name="T2" fmla="*/ 1882 w 2677"/>
                  <a:gd name="T3" fmla="*/ 1 h 1388"/>
                  <a:gd name="T4" fmla="*/ 1902 w 2677"/>
                  <a:gd name="T5" fmla="*/ 7 h 1388"/>
                  <a:gd name="T6" fmla="*/ 1920 w 2677"/>
                  <a:gd name="T7" fmla="*/ 17 h 1388"/>
                  <a:gd name="T8" fmla="*/ 1934 w 2677"/>
                  <a:gd name="T9" fmla="*/ 32 h 1388"/>
                  <a:gd name="T10" fmla="*/ 2660 w 2677"/>
                  <a:gd name="T11" fmla="*/ 973 h 1388"/>
                  <a:gd name="T12" fmla="*/ 2670 w 2677"/>
                  <a:gd name="T13" fmla="*/ 990 h 1388"/>
                  <a:gd name="T14" fmla="*/ 2675 w 2677"/>
                  <a:gd name="T15" fmla="*/ 1008 h 1388"/>
                  <a:gd name="T16" fmla="*/ 2677 w 2677"/>
                  <a:gd name="T17" fmla="*/ 1026 h 1388"/>
                  <a:gd name="T18" fmla="*/ 2675 w 2677"/>
                  <a:gd name="T19" fmla="*/ 1045 h 1388"/>
                  <a:gd name="T20" fmla="*/ 2669 w 2677"/>
                  <a:gd name="T21" fmla="*/ 1062 h 1388"/>
                  <a:gd name="T22" fmla="*/ 2658 w 2677"/>
                  <a:gd name="T23" fmla="*/ 1077 h 1388"/>
                  <a:gd name="T24" fmla="*/ 2645 w 2677"/>
                  <a:gd name="T25" fmla="*/ 1091 h 1388"/>
                  <a:gd name="T26" fmla="*/ 2627 w 2677"/>
                  <a:gd name="T27" fmla="*/ 1101 h 1388"/>
                  <a:gd name="T28" fmla="*/ 2610 w 2677"/>
                  <a:gd name="T29" fmla="*/ 1107 h 1388"/>
                  <a:gd name="T30" fmla="*/ 2592 w 2677"/>
                  <a:gd name="T31" fmla="*/ 1109 h 1388"/>
                  <a:gd name="T32" fmla="*/ 2573 w 2677"/>
                  <a:gd name="T33" fmla="*/ 1107 h 1388"/>
                  <a:gd name="T34" fmla="*/ 2556 w 2677"/>
                  <a:gd name="T35" fmla="*/ 1100 h 1388"/>
                  <a:gd name="T36" fmla="*/ 2541 w 2677"/>
                  <a:gd name="T37" fmla="*/ 1089 h 1388"/>
                  <a:gd name="T38" fmla="*/ 2527 w 2677"/>
                  <a:gd name="T39" fmla="*/ 1076 h 1388"/>
                  <a:gd name="T40" fmla="*/ 1880 w 2677"/>
                  <a:gd name="T41" fmla="*/ 237 h 1388"/>
                  <a:gd name="T42" fmla="*/ 1279 w 2677"/>
                  <a:gd name="T43" fmla="*/ 1343 h 1388"/>
                  <a:gd name="T44" fmla="*/ 1266 w 2677"/>
                  <a:gd name="T45" fmla="*/ 1361 h 1388"/>
                  <a:gd name="T46" fmla="*/ 1250 w 2677"/>
                  <a:gd name="T47" fmla="*/ 1374 h 1388"/>
                  <a:gd name="T48" fmla="*/ 1232 w 2677"/>
                  <a:gd name="T49" fmla="*/ 1383 h 1388"/>
                  <a:gd name="T50" fmla="*/ 1210 w 2677"/>
                  <a:gd name="T51" fmla="*/ 1387 h 1388"/>
                  <a:gd name="T52" fmla="*/ 1206 w 2677"/>
                  <a:gd name="T53" fmla="*/ 1388 h 1388"/>
                  <a:gd name="T54" fmla="*/ 1185 w 2677"/>
                  <a:gd name="T55" fmla="*/ 1385 h 1388"/>
                  <a:gd name="T56" fmla="*/ 1167 w 2677"/>
                  <a:gd name="T57" fmla="*/ 1378 h 1388"/>
                  <a:gd name="T58" fmla="*/ 1151 w 2677"/>
                  <a:gd name="T59" fmla="*/ 1367 h 1388"/>
                  <a:gd name="T60" fmla="*/ 1138 w 2677"/>
                  <a:gd name="T61" fmla="*/ 1352 h 1388"/>
                  <a:gd name="T62" fmla="*/ 563 w 2677"/>
                  <a:gd name="T63" fmla="*/ 540 h 1388"/>
                  <a:gd name="T64" fmla="*/ 129 w 2677"/>
                  <a:gd name="T65" fmla="*/ 830 h 1388"/>
                  <a:gd name="T66" fmla="*/ 112 w 2677"/>
                  <a:gd name="T67" fmla="*/ 838 h 1388"/>
                  <a:gd name="T68" fmla="*/ 94 w 2677"/>
                  <a:gd name="T69" fmla="*/ 843 h 1388"/>
                  <a:gd name="T70" fmla="*/ 75 w 2677"/>
                  <a:gd name="T71" fmla="*/ 844 h 1388"/>
                  <a:gd name="T72" fmla="*/ 58 w 2677"/>
                  <a:gd name="T73" fmla="*/ 839 h 1388"/>
                  <a:gd name="T74" fmla="*/ 41 w 2677"/>
                  <a:gd name="T75" fmla="*/ 832 h 1388"/>
                  <a:gd name="T76" fmla="*/ 26 w 2677"/>
                  <a:gd name="T77" fmla="*/ 821 h 1388"/>
                  <a:gd name="T78" fmla="*/ 14 w 2677"/>
                  <a:gd name="T79" fmla="*/ 806 h 1388"/>
                  <a:gd name="T80" fmla="*/ 5 w 2677"/>
                  <a:gd name="T81" fmla="*/ 788 h 1388"/>
                  <a:gd name="T82" fmla="*/ 0 w 2677"/>
                  <a:gd name="T83" fmla="*/ 771 h 1388"/>
                  <a:gd name="T84" fmla="*/ 0 w 2677"/>
                  <a:gd name="T85" fmla="*/ 753 h 1388"/>
                  <a:gd name="T86" fmla="*/ 3 w 2677"/>
                  <a:gd name="T87" fmla="*/ 734 h 1388"/>
                  <a:gd name="T88" fmla="*/ 10 w 2677"/>
                  <a:gd name="T89" fmla="*/ 718 h 1388"/>
                  <a:gd name="T90" fmla="*/ 22 w 2677"/>
                  <a:gd name="T91" fmla="*/ 703 h 1388"/>
                  <a:gd name="T92" fmla="*/ 36 w 2677"/>
                  <a:gd name="T93" fmla="*/ 690 h 1388"/>
                  <a:gd name="T94" fmla="*/ 538 w 2677"/>
                  <a:gd name="T95" fmla="*/ 356 h 1388"/>
                  <a:gd name="T96" fmla="*/ 556 w 2677"/>
                  <a:gd name="T97" fmla="*/ 347 h 1388"/>
                  <a:gd name="T98" fmla="*/ 573 w 2677"/>
                  <a:gd name="T99" fmla="*/ 342 h 1388"/>
                  <a:gd name="T100" fmla="*/ 591 w 2677"/>
                  <a:gd name="T101" fmla="*/ 342 h 1388"/>
                  <a:gd name="T102" fmla="*/ 609 w 2677"/>
                  <a:gd name="T103" fmla="*/ 345 h 1388"/>
                  <a:gd name="T104" fmla="*/ 626 w 2677"/>
                  <a:gd name="T105" fmla="*/ 352 h 1388"/>
                  <a:gd name="T106" fmla="*/ 641 w 2677"/>
                  <a:gd name="T107" fmla="*/ 362 h 1388"/>
                  <a:gd name="T108" fmla="*/ 653 w 2677"/>
                  <a:gd name="T109" fmla="*/ 376 h 1388"/>
                  <a:gd name="T110" fmla="*/ 1196 w 2677"/>
                  <a:gd name="T111" fmla="*/ 1145 h 1388"/>
                  <a:gd name="T112" fmla="*/ 1794 w 2677"/>
                  <a:gd name="T113" fmla="*/ 43 h 1388"/>
                  <a:gd name="T114" fmla="*/ 1806 w 2677"/>
                  <a:gd name="T115" fmla="*/ 27 h 1388"/>
                  <a:gd name="T116" fmla="*/ 1823 w 2677"/>
                  <a:gd name="T117" fmla="*/ 13 h 1388"/>
                  <a:gd name="T118" fmla="*/ 1841 w 2677"/>
                  <a:gd name="T119" fmla="*/ 4 h 1388"/>
                  <a:gd name="T120" fmla="*/ 1861 w 2677"/>
                  <a:gd name="T121" fmla="*/ 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7" h="1388">
                    <a:moveTo>
                      <a:pt x="1861" y="0"/>
                    </a:moveTo>
                    <a:lnTo>
                      <a:pt x="1882" y="1"/>
                    </a:lnTo>
                    <a:lnTo>
                      <a:pt x="1902" y="7"/>
                    </a:lnTo>
                    <a:lnTo>
                      <a:pt x="1920" y="17"/>
                    </a:lnTo>
                    <a:lnTo>
                      <a:pt x="1934" y="32"/>
                    </a:lnTo>
                    <a:lnTo>
                      <a:pt x="2660" y="973"/>
                    </a:lnTo>
                    <a:lnTo>
                      <a:pt x="2670" y="990"/>
                    </a:lnTo>
                    <a:lnTo>
                      <a:pt x="2675" y="1008"/>
                    </a:lnTo>
                    <a:lnTo>
                      <a:pt x="2677" y="1026"/>
                    </a:lnTo>
                    <a:lnTo>
                      <a:pt x="2675" y="1045"/>
                    </a:lnTo>
                    <a:lnTo>
                      <a:pt x="2669" y="1062"/>
                    </a:lnTo>
                    <a:lnTo>
                      <a:pt x="2658" y="1077"/>
                    </a:lnTo>
                    <a:lnTo>
                      <a:pt x="2645" y="1091"/>
                    </a:lnTo>
                    <a:lnTo>
                      <a:pt x="2627" y="1101"/>
                    </a:lnTo>
                    <a:lnTo>
                      <a:pt x="2610" y="1107"/>
                    </a:lnTo>
                    <a:lnTo>
                      <a:pt x="2592" y="1109"/>
                    </a:lnTo>
                    <a:lnTo>
                      <a:pt x="2573" y="1107"/>
                    </a:lnTo>
                    <a:lnTo>
                      <a:pt x="2556" y="1100"/>
                    </a:lnTo>
                    <a:lnTo>
                      <a:pt x="2541" y="1089"/>
                    </a:lnTo>
                    <a:lnTo>
                      <a:pt x="2527" y="1076"/>
                    </a:lnTo>
                    <a:lnTo>
                      <a:pt x="1880" y="237"/>
                    </a:lnTo>
                    <a:lnTo>
                      <a:pt x="1279" y="1343"/>
                    </a:lnTo>
                    <a:lnTo>
                      <a:pt x="1266" y="1361"/>
                    </a:lnTo>
                    <a:lnTo>
                      <a:pt x="1250" y="1374"/>
                    </a:lnTo>
                    <a:lnTo>
                      <a:pt x="1232" y="1383"/>
                    </a:lnTo>
                    <a:lnTo>
                      <a:pt x="1210" y="1387"/>
                    </a:lnTo>
                    <a:lnTo>
                      <a:pt x="1206" y="1388"/>
                    </a:lnTo>
                    <a:lnTo>
                      <a:pt x="1185" y="1385"/>
                    </a:lnTo>
                    <a:lnTo>
                      <a:pt x="1167" y="1378"/>
                    </a:lnTo>
                    <a:lnTo>
                      <a:pt x="1151" y="1367"/>
                    </a:lnTo>
                    <a:lnTo>
                      <a:pt x="1138" y="1352"/>
                    </a:lnTo>
                    <a:lnTo>
                      <a:pt x="563" y="540"/>
                    </a:lnTo>
                    <a:lnTo>
                      <a:pt x="129" y="830"/>
                    </a:lnTo>
                    <a:lnTo>
                      <a:pt x="112" y="838"/>
                    </a:lnTo>
                    <a:lnTo>
                      <a:pt x="94" y="843"/>
                    </a:lnTo>
                    <a:lnTo>
                      <a:pt x="75" y="844"/>
                    </a:lnTo>
                    <a:lnTo>
                      <a:pt x="58" y="839"/>
                    </a:lnTo>
                    <a:lnTo>
                      <a:pt x="41" y="832"/>
                    </a:lnTo>
                    <a:lnTo>
                      <a:pt x="26" y="821"/>
                    </a:lnTo>
                    <a:lnTo>
                      <a:pt x="14" y="806"/>
                    </a:lnTo>
                    <a:lnTo>
                      <a:pt x="5" y="788"/>
                    </a:lnTo>
                    <a:lnTo>
                      <a:pt x="0" y="771"/>
                    </a:lnTo>
                    <a:lnTo>
                      <a:pt x="0" y="753"/>
                    </a:lnTo>
                    <a:lnTo>
                      <a:pt x="3" y="734"/>
                    </a:lnTo>
                    <a:lnTo>
                      <a:pt x="10" y="718"/>
                    </a:lnTo>
                    <a:lnTo>
                      <a:pt x="22" y="703"/>
                    </a:lnTo>
                    <a:lnTo>
                      <a:pt x="36" y="690"/>
                    </a:lnTo>
                    <a:lnTo>
                      <a:pt x="538" y="356"/>
                    </a:lnTo>
                    <a:lnTo>
                      <a:pt x="556" y="347"/>
                    </a:lnTo>
                    <a:lnTo>
                      <a:pt x="573" y="342"/>
                    </a:lnTo>
                    <a:lnTo>
                      <a:pt x="591" y="342"/>
                    </a:lnTo>
                    <a:lnTo>
                      <a:pt x="609" y="345"/>
                    </a:lnTo>
                    <a:lnTo>
                      <a:pt x="626" y="352"/>
                    </a:lnTo>
                    <a:lnTo>
                      <a:pt x="641" y="362"/>
                    </a:lnTo>
                    <a:lnTo>
                      <a:pt x="653" y="376"/>
                    </a:lnTo>
                    <a:lnTo>
                      <a:pt x="1196" y="1145"/>
                    </a:lnTo>
                    <a:lnTo>
                      <a:pt x="1794" y="43"/>
                    </a:lnTo>
                    <a:lnTo>
                      <a:pt x="1806" y="27"/>
                    </a:lnTo>
                    <a:lnTo>
                      <a:pt x="1823" y="13"/>
                    </a:lnTo>
                    <a:lnTo>
                      <a:pt x="1841" y="4"/>
                    </a:lnTo>
                    <a:lnTo>
                      <a:pt x="186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2" name="Freeform 194">
                <a:extLst>
                  <a:ext uri="{FF2B5EF4-FFF2-40B4-BE49-F238E27FC236}">
                    <a16:creationId xmlns:a16="http://schemas.microsoft.com/office/drawing/2014/main" id="{4B6EBAD9-6767-4B1A-9F15-1B2A7A060BEE}"/>
                  </a:ext>
                </a:extLst>
              </p:cNvPr>
              <p:cNvSpPr>
                <a:spLocks/>
              </p:cNvSpPr>
              <p:nvPr/>
            </p:nvSpPr>
            <p:spPr bwMode="auto">
              <a:xfrm>
                <a:off x="1122363" y="3198813"/>
                <a:ext cx="50800" cy="26988"/>
              </a:xfrm>
              <a:custGeom>
                <a:avLst/>
                <a:gdLst>
                  <a:gd name="T0" fmla="*/ 163 w 225"/>
                  <a:gd name="T1" fmla="*/ 0 h 122"/>
                  <a:gd name="T2" fmla="*/ 225 w 225"/>
                  <a:gd name="T3" fmla="*/ 81 h 122"/>
                  <a:gd name="T4" fmla="*/ 195 w 225"/>
                  <a:gd name="T5" fmla="*/ 99 h 122"/>
                  <a:gd name="T6" fmla="*/ 161 w 225"/>
                  <a:gd name="T7" fmla="*/ 112 h 122"/>
                  <a:gd name="T8" fmla="*/ 126 w 225"/>
                  <a:gd name="T9" fmla="*/ 120 h 122"/>
                  <a:gd name="T10" fmla="*/ 89 w 225"/>
                  <a:gd name="T11" fmla="*/ 122 h 122"/>
                  <a:gd name="T12" fmla="*/ 59 w 225"/>
                  <a:gd name="T13" fmla="*/ 120 h 122"/>
                  <a:gd name="T14" fmla="*/ 28 w 225"/>
                  <a:gd name="T15" fmla="*/ 115 h 122"/>
                  <a:gd name="T16" fmla="*/ 0 w 225"/>
                  <a:gd name="T17" fmla="*/ 106 h 122"/>
                  <a:gd name="T18" fmla="*/ 53 w 225"/>
                  <a:gd name="T19" fmla="*/ 9 h 122"/>
                  <a:gd name="T20" fmla="*/ 89 w 225"/>
                  <a:gd name="T21" fmla="*/ 11 h 122"/>
                  <a:gd name="T22" fmla="*/ 127 w 225"/>
                  <a:gd name="T23" fmla="*/ 8 h 122"/>
                  <a:gd name="T24" fmla="*/ 163 w 225"/>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22">
                    <a:moveTo>
                      <a:pt x="163" y="0"/>
                    </a:moveTo>
                    <a:lnTo>
                      <a:pt x="225" y="81"/>
                    </a:lnTo>
                    <a:lnTo>
                      <a:pt x="195" y="99"/>
                    </a:lnTo>
                    <a:lnTo>
                      <a:pt x="161" y="112"/>
                    </a:lnTo>
                    <a:lnTo>
                      <a:pt x="126" y="120"/>
                    </a:lnTo>
                    <a:lnTo>
                      <a:pt x="89" y="122"/>
                    </a:lnTo>
                    <a:lnTo>
                      <a:pt x="59" y="120"/>
                    </a:lnTo>
                    <a:lnTo>
                      <a:pt x="28" y="115"/>
                    </a:lnTo>
                    <a:lnTo>
                      <a:pt x="0" y="106"/>
                    </a:lnTo>
                    <a:lnTo>
                      <a:pt x="53" y="9"/>
                    </a:lnTo>
                    <a:lnTo>
                      <a:pt x="89" y="11"/>
                    </a:lnTo>
                    <a:lnTo>
                      <a:pt x="127" y="8"/>
                    </a:lnTo>
                    <a:lnTo>
                      <a:pt x="163" y="0"/>
                    </a:lnTo>
                    <a:close/>
                  </a:path>
                </a:pathLst>
              </a:custGeom>
              <a:solidFill>
                <a:srgbClr val="5BC885"/>
              </a:solidFill>
              <a:ln w="0">
                <a:solidFill>
                  <a:srgbClr val="5BC88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3" name="Freeform 195">
                <a:extLst>
                  <a:ext uri="{FF2B5EF4-FFF2-40B4-BE49-F238E27FC236}">
                    <a16:creationId xmlns:a16="http://schemas.microsoft.com/office/drawing/2014/main" id="{DB76DE28-A85B-4F41-B854-4A9522BB02E3}"/>
                  </a:ext>
                </a:extLst>
              </p:cNvPr>
              <p:cNvSpPr>
                <a:spLocks/>
              </p:cNvSpPr>
              <p:nvPr/>
            </p:nvSpPr>
            <p:spPr bwMode="auto">
              <a:xfrm>
                <a:off x="1135063" y="3179763"/>
                <a:ext cx="23813" cy="20638"/>
              </a:xfrm>
              <a:custGeom>
                <a:avLst/>
                <a:gdLst>
                  <a:gd name="T0" fmla="*/ 48 w 110"/>
                  <a:gd name="T1" fmla="*/ 0 h 91"/>
                  <a:gd name="T2" fmla="*/ 110 w 110"/>
                  <a:gd name="T3" fmla="*/ 80 h 91"/>
                  <a:gd name="T4" fmla="*/ 74 w 110"/>
                  <a:gd name="T5" fmla="*/ 88 h 91"/>
                  <a:gd name="T6" fmla="*/ 36 w 110"/>
                  <a:gd name="T7" fmla="*/ 91 h 91"/>
                  <a:gd name="T8" fmla="*/ 0 w 110"/>
                  <a:gd name="T9" fmla="*/ 89 h 91"/>
                  <a:gd name="T10" fmla="*/ 48 w 110"/>
                  <a:gd name="T11" fmla="*/ 0 h 91"/>
                </a:gdLst>
                <a:ahLst/>
                <a:cxnLst>
                  <a:cxn ang="0">
                    <a:pos x="T0" y="T1"/>
                  </a:cxn>
                  <a:cxn ang="0">
                    <a:pos x="T2" y="T3"/>
                  </a:cxn>
                  <a:cxn ang="0">
                    <a:pos x="T4" y="T5"/>
                  </a:cxn>
                  <a:cxn ang="0">
                    <a:pos x="T6" y="T7"/>
                  </a:cxn>
                  <a:cxn ang="0">
                    <a:pos x="T8" y="T9"/>
                  </a:cxn>
                  <a:cxn ang="0">
                    <a:pos x="T10" y="T11"/>
                  </a:cxn>
                </a:cxnLst>
                <a:rect l="0" t="0" r="r" b="b"/>
                <a:pathLst>
                  <a:path w="110" h="91">
                    <a:moveTo>
                      <a:pt x="48" y="0"/>
                    </a:moveTo>
                    <a:lnTo>
                      <a:pt x="110" y="80"/>
                    </a:lnTo>
                    <a:lnTo>
                      <a:pt x="74" y="88"/>
                    </a:lnTo>
                    <a:lnTo>
                      <a:pt x="36" y="91"/>
                    </a:lnTo>
                    <a:lnTo>
                      <a:pt x="0" y="89"/>
                    </a:lnTo>
                    <a:lnTo>
                      <a:pt x="48" y="0"/>
                    </a:lnTo>
                    <a:close/>
                  </a:path>
                </a:pathLst>
              </a:custGeom>
              <a:solidFill>
                <a:srgbClr val="96173B"/>
              </a:solidFill>
              <a:ln w="0">
                <a:solidFill>
                  <a:srgbClr val="96173B"/>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4" name="Freeform 196">
                <a:extLst>
                  <a:ext uri="{FF2B5EF4-FFF2-40B4-BE49-F238E27FC236}">
                    <a16:creationId xmlns:a16="http://schemas.microsoft.com/office/drawing/2014/main" id="{38053BBF-C5CF-4F75-8A10-F5465BEB392D}"/>
                  </a:ext>
                </a:extLst>
              </p:cNvPr>
              <p:cNvSpPr>
                <a:spLocks/>
              </p:cNvSpPr>
              <p:nvPr/>
            </p:nvSpPr>
            <p:spPr bwMode="auto">
              <a:xfrm>
                <a:off x="1111251" y="3197226"/>
                <a:ext cx="23813" cy="25400"/>
              </a:xfrm>
              <a:custGeom>
                <a:avLst/>
                <a:gdLst>
                  <a:gd name="T0" fmla="*/ 47 w 100"/>
                  <a:gd name="T1" fmla="*/ 0 h 111"/>
                  <a:gd name="T2" fmla="*/ 73 w 100"/>
                  <a:gd name="T3" fmla="*/ 7 h 111"/>
                  <a:gd name="T4" fmla="*/ 100 w 100"/>
                  <a:gd name="T5" fmla="*/ 14 h 111"/>
                  <a:gd name="T6" fmla="*/ 47 w 100"/>
                  <a:gd name="T7" fmla="*/ 111 h 111"/>
                  <a:gd name="T8" fmla="*/ 22 w 100"/>
                  <a:gd name="T9" fmla="*/ 99 h 111"/>
                  <a:gd name="T10" fmla="*/ 0 w 100"/>
                  <a:gd name="T11" fmla="*/ 86 h 111"/>
                  <a:gd name="T12" fmla="*/ 47 w 10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00" h="111">
                    <a:moveTo>
                      <a:pt x="47" y="0"/>
                    </a:moveTo>
                    <a:lnTo>
                      <a:pt x="73" y="7"/>
                    </a:lnTo>
                    <a:lnTo>
                      <a:pt x="100" y="14"/>
                    </a:lnTo>
                    <a:lnTo>
                      <a:pt x="47" y="111"/>
                    </a:lnTo>
                    <a:lnTo>
                      <a:pt x="22" y="99"/>
                    </a:lnTo>
                    <a:lnTo>
                      <a:pt x="0" y="86"/>
                    </a:lnTo>
                    <a:lnTo>
                      <a:pt x="47" y="0"/>
                    </a:lnTo>
                    <a:close/>
                  </a:path>
                </a:pathLst>
              </a:custGeom>
              <a:solidFill>
                <a:srgbClr val="3C9A64"/>
              </a:solidFill>
              <a:ln w="0">
                <a:solidFill>
                  <a:srgbClr val="3C9A6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5" name="Freeform 197">
                <a:extLst>
                  <a:ext uri="{FF2B5EF4-FFF2-40B4-BE49-F238E27FC236}">
                    <a16:creationId xmlns:a16="http://schemas.microsoft.com/office/drawing/2014/main" id="{5F7D68F5-DA1E-49E6-9684-D10040E56CDE}"/>
                  </a:ext>
                </a:extLst>
              </p:cNvPr>
              <p:cNvSpPr>
                <a:spLocks/>
              </p:cNvSpPr>
              <p:nvPr/>
            </p:nvSpPr>
            <p:spPr bwMode="auto">
              <a:xfrm>
                <a:off x="1158876" y="3190876"/>
                <a:ext cx="25400" cy="25400"/>
              </a:xfrm>
              <a:custGeom>
                <a:avLst/>
                <a:gdLst>
                  <a:gd name="T0" fmla="*/ 62 w 113"/>
                  <a:gd name="T1" fmla="*/ 0 h 111"/>
                  <a:gd name="T2" fmla="*/ 113 w 113"/>
                  <a:gd name="T3" fmla="*/ 65 h 111"/>
                  <a:gd name="T4" fmla="*/ 89 w 113"/>
                  <a:gd name="T5" fmla="*/ 90 h 111"/>
                  <a:gd name="T6" fmla="*/ 62 w 113"/>
                  <a:gd name="T7" fmla="*/ 111 h 111"/>
                  <a:gd name="T8" fmla="*/ 0 w 113"/>
                  <a:gd name="T9" fmla="*/ 30 h 111"/>
                  <a:gd name="T10" fmla="*/ 32 w 113"/>
                  <a:gd name="T11" fmla="*/ 17 h 111"/>
                  <a:gd name="T12" fmla="*/ 62 w 113"/>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3" h="111">
                    <a:moveTo>
                      <a:pt x="62" y="0"/>
                    </a:moveTo>
                    <a:lnTo>
                      <a:pt x="113" y="65"/>
                    </a:lnTo>
                    <a:lnTo>
                      <a:pt x="89" y="90"/>
                    </a:lnTo>
                    <a:lnTo>
                      <a:pt x="62" y="111"/>
                    </a:lnTo>
                    <a:lnTo>
                      <a:pt x="0" y="30"/>
                    </a:lnTo>
                    <a:lnTo>
                      <a:pt x="32" y="17"/>
                    </a:lnTo>
                    <a:lnTo>
                      <a:pt x="62" y="0"/>
                    </a:lnTo>
                    <a:close/>
                  </a:path>
                </a:pathLst>
              </a:custGeom>
              <a:solidFill>
                <a:srgbClr val="3C9A64"/>
              </a:solidFill>
              <a:ln w="0">
                <a:solidFill>
                  <a:srgbClr val="3C9A64"/>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6" name="Freeform 198">
                <a:extLst>
                  <a:ext uri="{FF2B5EF4-FFF2-40B4-BE49-F238E27FC236}">
                    <a16:creationId xmlns:a16="http://schemas.microsoft.com/office/drawing/2014/main" id="{30D9BBBD-2AA0-4A8E-86B1-70FFA983F5CA}"/>
                  </a:ext>
                </a:extLst>
              </p:cNvPr>
              <p:cNvSpPr>
                <a:spLocks/>
              </p:cNvSpPr>
              <p:nvPr/>
            </p:nvSpPr>
            <p:spPr bwMode="auto">
              <a:xfrm>
                <a:off x="1122363" y="3154363"/>
                <a:ext cx="50800" cy="46038"/>
              </a:xfrm>
              <a:custGeom>
                <a:avLst/>
                <a:gdLst>
                  <a:gd name="T0" fmla="*/ 101 w 225"/>
                  <a:gd name="T1" fmla="*/ 0 h 200"/>
                  <a:gd name="T2" fmla="*/ 225 w 225"/>
                  <a:gd name="T3" fmla="*/ 161 h 200"/>
                  <a:gd name="T4" fmla="*/ 195 w 225"/>
                  <a:gd name="T5" fmla="*/ 178 h 200"/>
                  <a:gd name="T6" fmla="*/ 163 w 225"/>
                  <a:gd name="T7" fmla="*/ 191 h 200"/>
                  <a:gd name="T8" fmla="*/ 101 w 225"/>
                  <a:gd name="T9" fmla="*/ 111 h 200"/>
                  <a:gd name="T10" fmla="*/ 53 w 225"/>
                  <a:gd name="T11" fmla="*/ 200 h 200"/>
                  <a:gd name="T12" fmla="*/ 26 w 225"/>
                  <a:gd name="T13" fmla="*/ 193 h 200"/>
                  <a:gd name="T14" fmla="*/ 0 w 225"/>
                  <a:gd name="T15" fmla="*/ 186 h 200"/>
                  <a:gd name="T16" fmla="*/ 101 w 225"/>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00">
                    <a:moveTo>
                      <a:pt x="101" y="0"/>
                    </a:moveTo>
                    <a:lnTo>
                      <a:pt x="225" y="161"/>
                    </a:lnTo>
                    <a:lnTo>
                      <a:pt x="195" y="178"/>
                    </a:lnTo>
                    <a:lnTo>
                      <a:pt x="163" y="191"/>
                    </a:lnTo>
                    <a:lnTo>
                      <a:pt x="101" y="111"/>
                    </a:lnTo>
                    <a:lnTo>
                      <a:pt x="53" y="200"/>
                    </a:lnTo>
                    <a:lnTo>
                      <a:pt x="26" y="193"/>
                    </a:lnTo>
                    <a:lnTo>
                      <a:pt x="0" y="186"/>
                    </a:lnTo>
                    <a:lnTo>
                      <a:pt x="101" y="0"/>
                    </a:lnTo>
                    <a:close/>
                  </a:path>
                </a:pathLst>
              </a:custGeom>
              <a:solidFill>
                <a:srgbClr val="6A001B"/>
              </a:solidFill>
              <a:ln w="0">
                <a:solidFill>
                  <a:srgbClr val="6A001B"/>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7" name="Freeform 199">
                <a:extLst>
                  <a:ext uri="{FF2B5EF4-FFF2-40B4-BE49-F238E27FC236}">
                    <a16:creationId xmlns:a16="http://schemas.microsoft.com/office/drawing/2014/main" id="{B4639891-D679-415E-A2EC-292D01090EFE}"/>
                  </a:ext>
                </a:extLst>
              </p:cNvPr>
              <p:cNvSpPr>
                <a:spLocks/>
              </p:cNvSpPr>
              <p:nvPr/>
            </p:nvSpPr>
            <p:spPr bwMode="auto">
              <a:xfrm>
                <a:off x="1087438" y="3157538"/>
                <a:ext cx="6350" cy="22225"/>
              </a:xfrm>
              <a:custGeom>
                <a:avLst/>
                <a:gdLst>
                  <a:gd name="T0" fmla="*/ 7 w 29"/>
                  <a:gd name="T1" fmla="*/ 0 h 99"/>
                  <a:gd name="T2" fmla="*/ 16 w 29"/>
                  <a:gd name="T3" fmla="*/ 29 h 99"/>
                  <a:gd name="T4" fmla="*/ 29 w 29"/>
                  <a:gd name="T5" fmla="*/ 56 h 99"/>
                  <a:gd name="T6" fmla="*/ 5 w 29"/>
                  <a:gd name="T7" fmla="*/ 99 h 99"/>
                  <a:gd name="T8" fmla="*/ 2 w 29"/>
                  <a:gd name="T9" fmla="*/ 78 h 99"/>
                  <a:gd name="T10" fmla="*/ 0 w 29"/>
                  <a:gd name="T11" fmla="*/ 56 h 99"/>
                  <a:gd name="T12" fmla="*/ 3 w 29"/>
                  <a:gd name="T13" fmla="*/ 27 h 99"/>
                  <a:gd name="T14" fmla="*/ 7 w 29"/>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99">
                    <a:moveTo>
                      <a:pt x="7" y="0"/>
                    </a:moveTo>
                    <a:lnTo>
                      <a:pt x="16" y="29"/>
                    </a:lnTo>
                    <a:lnTo>
                      <a:pt x="29" y="56"/>
                    </a:lnTo>
                    <a:lnTo>
                      <a:pt x="5" y="99"/>
                    </a:lnTo>
                    <a:lnTo>
                      <a:pt x="2" y="78"/>
                    </a:lnTo>
                    <a:lnTo>
                      <a:pt x="0" y="56"/>
                    </a:lnTo>
                    <a:lnTo>
                      <a:pt x="3" y="27"/>
                    </a:lnTo>
                    <a:lnTo>
                      <a:pt x="7" y="0"/>
                    </a:lnTo>
                    <a:close/>
                  </a:path>
                </a:pathLst>
              </a:custGeom>
              <a:solidFill>
                <a:srgbClr val="5BC885"/>
              </a:solidFill>
              <a:ln w="0">
                <a:solidFill>
                  <a:srgbClr val="5BC88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8" name="Freeform 200">
                <a:extLst>
                  <a:ext uri="{FF2B5EF4-FFF2-40B4-BE49-F238E27FC236}">
                    <a16:creationId xmlns:a16="http://schemas.microsoft.com/office/drawing/2014/main" id="{DD72A164-A743-418C-B1D5-1C6B9B919662}"/>
                  </a:ext>
                </a:extLst>
              </p:cNvPr>
              <p:cNvSpPr>
                <a:spLocks/>
              </p:cNvSpPr>
              <p:nvPr/>
            </p:nvSpPr>
            <p:spPr bwMode="auto">
              <a:xfrm>
                <a:off x="1089026" y="3119438"/>
                <a:ext cx="31750" cy="50800"/>
              </a:xfrm>
              <a:custGeom>
                <a:avLst/>
                <a:gdLst>
                  <a:gd name="T0" fmla="*/ 144 w 144"/>
                  <a:gd name="T1" fmla="*/ 0 h 226"/>
                  <a:gd name="T2" fmla="*/ 22 w 144"/>
                  <a:gd name="T3" fmla="*/ 226 h 226"/>
                  <a:gd name="T4" fmla="*/ 9 w 144"/>
                  <a:gd name="T5" fmla="*/ 199 h 226"/>
                  <a:gd name="T6" fmla="*/ 0 w 144"/>
                  <a:gd name="T7" fmla="*/ 170 h 226"/>
                  <a:gd name="T8" fmla="*/ 12 w 144"/>
                  <a:gd name="T9" fmla="*/ 133 h 226"/>
                  <a:gd name="T10" fmla="*/ 30 w 144"/>
                  <a:gd name="T11" fmla="*/ 98 h 226"/>
                  <a:gd name="T12" fmla="*/ 52 w 144"/>
                  <a:gd name="T13" fmla="*/ 67 h 226"/>
                  <a:gd name="T14" fmla="*/ 79 w 144"/>
                  <a:gd name="T15" fmla="*/ 40 h 226"/>
                  <a:gd name="T16" fmla="*/ 110 w 144"/>
                  <a:gd name="T17" fmla="*/ 18 h 226"/>
                  <a:gd name="T18" fmla="*/ 144 w 144"/>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226">
                    <a:moveTo>
                      <a:pt x="144" y="0"/>
                    </a:moveTo>
                    <a:lnTo>
                      <a:pt x="22" y="226"/>
                    </a:lnTo>
                    <a:lnTo>
                      <a:pt x="9" y="199"/>
                    </a:lnTo>
                    <a:lnTo>
                      <a:pt x="0" y="170"/>
                    </a:lnTo>
                    <a:lnTo>
                      <a:pt x="12" y="133"/>
                    </a:lnTo>
                    <a:lnTo>
                      <a:pt x="30" y="98"/>
                    </a:lnTo>
                    <a:lnTo>
                      <a:pt x="52" y="67"/>
                    </a:lnTo>
                    <a:lnTo>
                      <a:pt x="79" y="40"/>
                    </a:lnTo>
                    <a:lnTo>
                      <a:pt x="110" y="18"/>
                    </a:lnTo>
                    <a:lnTo>
                      <a:pt x="144" y="0"/>
                    </a:lnTo>
                    <a:close/>
                  </a:path>
                </a:pathLst>
              </a:custGeom>
              <a:solidFill>
                <a:srgbClr val="96173B"/>
              </a:solidFill>
              <a:ln w="0">
                <a:solidFill>
                  <a:srgbClr val="96173B"/>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49" name="Freeform 201">
                <a:extLst>
                  <a:ext uri="{FF2B5EF4-FFF2-40B4-BE49-F238E27FC236}">
                    <a16:creationId xmlns:a16="http://schemas.microsoft.com/office/drawing/2014/main" id="{41FADC9F-A141-480D-8ACB-7B70ECCE47FC}"/>
                  </a:ext>
                </a:extLst>
              </p:cNvPr>
              <p:cNvSpPr>
                <a:spLocks/>
              </p:cNvSpPr>
              <p:nvPr/>
            </p:nvSpPr>
            <p:spPr bwMode="auto">
              <a:xfrm>
                <a:off x="1196976" y="3157538"/>
                <a:ext cx="0" cy="1588"/>
              </a:xfrm>
              <a:custGeom>
                <a:avLst/>
                <a:gdLst>
                  <a:gd name="T0" fmla="*/ 1 w 2"/>
                  <a:gd name="T1" fmla="*/ 0 h 5"/>
                  <a:gd name="T2" fmla="*/ 2 w 2"/>
                  <a:gd name="T3" fmla="*/ 5 h 5"/>
                  <a:gd name="T4" fmla="*/ 0 w 2"/>
                  <a:gd name="T5" fmla="*/ 3 h 5"/>
                  <a:gd name="T6" fmla="*/ 1 w 2"/>
                  <a:gd name="T7" fmla="*/ 0 h 5"/>
                </a:gdLst>
                <a:ahLst/>
                <a:cxnLst>
                  <a:cxn ang="0">
                    <a:pos x="T0" y="T1"/>
                  </a:cxn>
                  <a:cxn ang="0">
                    <a:pos x="T2" y="T3"/>
                  </a:cxn>
                  <a:cxn ang="0">
                    <a:pos x="T4" y="T5"/>
                  </a:cxn>
                  <a:cxn ang="0">
                    <a:pos x="T6" y="T7"/>
                  </a:cxn>
                </a:cxnLst>
                <a:rect l="0" t="0" r="r" b="b"/>
                <a:pathLst>
                  <a:path w="2" h="5">
                    <a:moveTo>
                      <a:pt x="1" y="0"/>
                    </a:moveTo>
                    <a:lnTo>
                      <a:pt x="2" y="5"/>
                    </a:lnTo>
                    <a:lnTo>
                      <a:pt x="0" y="3"/>
                    </a:lnTo>
                    <a:lnTo>
                      <a:pt x="1" y="0"/>
                    </a:lnTo>
                    <a:close/>
                  </a:path>
                </a:pathLst>
              </a:custGeom>
              <a:solidFill>
                <a:srgbClr val="5BC885"/>
              </a:solidFill>
              <a:ln w="0">
                <a:solidFill>
                  <a:srgbClr val="5BC885"/>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0" name="Freeform 202">
                <a:extLst>
                  <a:ext uri="{FF2B5EF4-FFF2-40B4-BE49-F238E27FC236}">
                    <a16:creationId xmlns:a16="http://schemas.microsoft.com/office/drawing/2014/main" id="{45F11DF9-0567-46D2-BE15-CD04859BE562}"/>
                  </a:ext>
                </a:extLst>
              </p:cNvPr>
              <p:cNvSpPr>
                <a:spLocks/>
              </p:cNvSpPr>
              <p:nvPr/>
            </p:nvSpPr>
            <p:spPr bwMode="auto">
              <a:xfrm>
                <a:off x="1166813" y="3121026"/>
                <a:ext cx="30163" cy="38100"/>
              </a:xfrm>
              <a:custGeom>
                <a:avLst/>
                <a:gdLst>
                  <a:gd name="T0" fmla="*/ 0 w 129"/>
                  <a:gd name="T1" fmla="*/ 0 h 165"/>
                  <a:gd name="T2" fmla="*/ 31 w 129"/>
                  <a:gd name="T3" fmla="*/ 18 h 165"/>
                  <a:gd name="T4" fmla="*/ 59 w 129"/>
                  <a:gd name="T5" fmla="*/ 40 h 165"/>
                  <a:gd name="T6" fmla="*/ 82 w 129"/>
                  <a:gd name="T7" fmla="*/ 66 h 165"/>
                  <a:gd name="T8" fmla="*/ 102 w 129"/>
                  <a:gd name="T9" fmla="*/ 95 h 165"/>
                  <a:gd name="T10" fmla="*/ 118 w 129"/>
                  <a:gd name="T11" fmla="*/ 127 h 165"/>
                  <a:gd name="T12" fmla="*/ 129 w 129"/>
                  <a:gd name="T13" fmla="*/ 162 h 165"/>
                  <a:gd name="T14" fmla="*/ 128 w 129"/>
                  <a:gd name="T15" fmla="*/ 165 h 165"/>
                  <a:gd name="T16" fmla="*/ 0 w 129"/>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65">
                    <a:moveTo>
                      <a:pt x="0" y="0"/>
                    </a:moveTo>
                    <a:lnTo>
                      <a:pt x="31" y="18"/>
                    </a:lnTo>
                    <a:lnTo>
                      <a:pt x="59" y="40"/>
                    </a:lnTo>
                    <a:lnTo>
                      <a:pt x="82" y="66"/>
                    </a:lnTo>
                    <a:lnTo>
                      <a:pt x="102" y="95"/>
                    </a:lnTo>
                    <a:lnTo>
                      <a:pt x="118" y="127"/>
                    </a:lnTo>
                    <a:lnTo>
                      <a:pt x="129" y="162"/>
                    </a:lnTo>
                    <a:lnTo>
                      <a:pt x="128" y="165"/>
                    </a:lnTo>
                    <a:lnTo>
                      <a:pt x="0" y="0"/>
                    </a:lnTo>
                    <a:close/>
                  </a:path>
                </a:pathLst>
              </a:custGeom>
              <a:solidFill>
                <a:srgbClr val="96173B"/>
              </a:solidFill>
              <a:ln w="0">
                <a:solidFill>
                  <a:srgbClr val="96173B"/>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1" name="Freeform 203">
                <a:extLst>
                  <a:ext uri="{FF2B5EF4-FFF2-40B4-BE49-F238E27FC236}">
                    <a16:creationId xmlns:a16="http://schemas.microsoft.com/office/drawing/2014/main" id="{2C914A7B-9294-4C28-A7F7-AEE5D26453B4}"/>
                  </a:ext>
                </a:extLst>
              </p:cNvPr>
              <p:cNvSpPr>
                <a:spLocks/>
              </p:cNvSpPr>
              <p:nvPr/>
            </p:nvSpPr>
            <p:spPr bwMode="auto">
              <a:xfrm>
                <a:off x="1087438" y="3114676"/>
                <a:ext cx="111125" cy="101600"/>
              </a:xfrm>
              <a:custGeom>
                <a:avLst/>
                <a:gdLst>
                  <a:gd name="T0" fmla="*/ 240 w 484"/>
                  <a:gd name="T1" fmla="*/ 0 h 446"/>
                  <a:gd name="T2" fmla="*/ 279 w 484"/>
                  <a:gd name="T3" fmla="*/ 3 h 446"/>
                  <a:gd name="T4" fmla="*/ 316 w 484"/>
                  <a:gd name="T5" fmla="*/ 11 h 446"/>
                  <a:gd name="T6" fmla="*/ 349 w 484"/>
                  <a:gd name="T7" fmla="*/ 26 h 446"/>
                  <a:gd name="T8" fmla="*/ 477 w 484"/>
                  <a:gd name="T9" fmla="*/ 191 h 446"/>
                  <a:gd name="T10" fmla="*/ 479 w 484"/>
                  <a:gd name="T11" fmla="*/ 193 h 446"/>
                  <a:gd name="T12" fmla="*/ 482 w 484"/>
                  <a:gd name="T13" fmla="*/ 218 h 446"/>
                  <a:gd name="T14" fmla="*/ 484 w 484"/>
                  <a:gd name="T15" fmla="*/ 244 h 446"/>
                  <a:gd name="T16" fmla="*/ 481 w 484"/>
                  <a:gd name="T17" fmla="*/ 279 h 446"/>
                  <a:gd name="T18" fmla="*/ 475 w 484"/>
                  <a:gd name="T19" fmla="*/ 312 h 446"/>
                  <a:gd name="T20" fmla="*/ 463 w 484"/>
                  <a:gd name="T21" fmla="*/ 344 h 446"/>
                  <a:gd name="T22" fmla="*/ 447 w 484"/>
                  <a:gd name="T23" fmla="*/ 374 h 446"/>
                  <a:gd name="T24" fmla="*/ 427 w 484"/>
                  <a:gd name="T25" fmla="*/ 400 h 446"/>
                  <a:gd name="T26" fmla="*/ 376 w 484"/>
                  <a:gd name="T27" fmla="*/ 335 h 446"/>
                  <a:gd name="T28" fmla="*/ 252 w 484"/>
                  <a:gd name="T29" fmla="*/ 174 h 446"/>
                  <a:gd name="T30" fmla="*/ 151 w 484"/>
                  <a:gd name="T31" fmla="*/ 360 h 446"/>
                  <a:gd name="T32" fmla="*/ 104 w 484"/>
                  <a:gd name="T33" fmla="*/ 446 h 446"/>
                  <a:gd name="T34" fmla="*/ 73 w 484"/>
                  <a:gd name="T35" fmla="*/ 423 h 446"/>
                  <a:gd name="T36" fmla="*/ 47 w 484"/>
                  <a:gd name="T37" fmla="*/ 393 h 446"/>
                  <a:gd name="T38" fmla="*/ 26 w 484"/>
                  <a:gd name="T39" fmla="*/ 361 h 446"/>
                  <a:gd name="T40" fmla="*/ 11 w 484"/>
                  <a:gd name="T41" fmla="*/ 326 h 446"/>
                  <a:gd name="T42" fmla="*/ 0 w 484"/>
                  <a:gd name="T43" fmla="*/ 287 h 446"/>
                  <a:gd name="T44" fmla="*/ 24 w 484"/>
                  <a:gd name="T45" fmla="*/ 244 h 446"/>
                  <a:gd name="T46" fmla="*/ 146 w 484"/>
                  <a:gd name="T47" fmla="*/ 18 h 446"/>
                  <a:gd name="T48" fmla="*/ 176 w 484"/>
                  <a:gd name="T49" fmla="*/ 8 h 446"/>
                  <a:gd name="T50" fmla="*/ 208 w 484"/>
                  <a:gd name="T51" fmla="*/ 2 h 446"/>
                  <a:gd name="T52" fmla="*/ 240 w 484"/>
                  <a:gd name="T53"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4" h="446">
                    <a:moveTo>
                      <a:pt x="240" y="0"/>
                    </a:moveTo>
                    <a:lnTo>
                      <a:pt x="279" y="3"/>
                    </a:lnTo>
                    <a:lnTo>
                      <a:pt x="316" y="11"/>
                    </a:lnTo>
                    <a:lnTo>
                      <a:pt x="349" y="26"/>
                    </a:lnTo>
                    <a:lnTo>
                      <a:pt x="477" y="191"/>
                    </a:lnTo>
                    <a:lnTo>
                      <a:pt x="479" y="193"/>
                    </a:lnTo>
                    <a:lnTo>
                      <a:pt x="482" y="218"/>
                    </a:lnTo>
                    <a:lnTo>
                      <a:pt x="484" y="244"/>
                    </a:lnTo>
                    <a:lnTo>
                      <a:pt x="481" y="279"/>
                    </a:lnTo>
                    <a:lnTo>
                      <a:pt x="475" y="312"/>
                    </a:lnTo>
                    <a:lnTo>
                      <a:pt x="463" y="344"/>
                    </a:lnTo>
                    <a:lnTo>
                      <a:pt x="447" y="374"/>
                    </a:lnTo>
                    <a:lnTo>
                      <a:pt x="427" y="400"/>
                    </a:lnTo>
                    <a:lnTo>
                      <a:pt x="376" y="335"/>
                    </a:lnTo>
                    <a:lnTo>
                      <a:pt x="252" y="174"/>
                    </a:lnTo>
                    <a:lnTo>
                      <a:pt x="151" y="360"/>
                    </a:lnTo>
                    <a:lnTo>
                      <a:pt x="104" y="446"/>
                    </a:lnTo>
                    <a:lnTo>
                      <a:pt x="73" y="423"/>
                    </a:lnTo>
                    <a:lnTo>
                      <a:pt x="47" y="393"/>
                    </a:lnTo>
                    <a:lnTo>
                      <a:pt x="26" y="361"/>
                    </a:lnTo>
                    <a:lnTo>
                      <a:pt x="11" y="326"/>
                    </a:lnTo>
                    <a:lnTo>
                      <a:pt x="0" y="287"/>
                    </a:lnTo>
                    <a:lnTo>
                      <a:pt x="24" y="244"/>
                    </a:lnTo>
                    <a:lnTo>
                      <a:pt x="146" y="18"/>
                    </a:lnTo>
                    <a:lnTo>
                      <a:pt x="176" y="8"/>
                    </a:lnTo>
                    <a:lnTo>
                      <a:pt x="208" y="2"/>
                    </a:lnTo>
                    <a:lnTo>
                      <a:pt x="240" y="0"/>
                    </a:lnTo>
                    <a:close/>
                  </a:path>
                </a:pathLst>
              </a:custGeom>
              <a:solidFill>
                <a:srgbClr val="D5DEDE"/>
              </a:solidFill>
              <a:ln w="0">
                <a:solidFill>
                  <a:srgbClr val="D5DEDE"/>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sp>
            <p:nvSpPr>
              <p:cNvPr id="52" name="Freeform 204">
                <a:extLst>
                  <a:ext uri="{FF2B5EF4-FFF2-40B4-BE49-F238E27FC236}">
                    <a16:creationId xmlns:a16="http://schemas.microsoft.com/office/drawing/2014/main" id="{BCAC86FD-44FF-4A5B-ACE7-066C942034BE}"/>
                  </a:ext>
                </a:extLst>
              </p:cNvPr>
              <p:cNvSpPr>
                <a:spLocks/>
              </p:cNvSpPr>
              <p:nvPr/>
            </p:nvSpPr>
            <p:spPr bwMode="auto">
              <a:xfrm>
                <a:off x="1087438" y="3089276"/>
                <a:ext cx="111125" cy="111125"/>
              </a:xfrm>
              <a:custGeom>
                <a:avLst/>
                <a:gdLst>
                  <a:gd name="T0" fmla="*/ 245 w 489"/>
                  <a:gd name="T1" fmla="*/ 0 h 488"/>
                  <a:gd name="T2" fmla="*/ 285 w 489"/>
                  <a:gd name="T3" fmla="*/ 3 h 488"/>
                  <a:gd name="T4" fmla="*/ 322 w 489"/>
                  <a:gd name="T5" fmla="*/ 12 h 488"/>
                  <a:gd name="T6" fmla="*/ 357 w 489"/>
                  <a:gd name="T7" fmla="*/ 27 h 488"/>
                  <a:gd name="T8" fmla="*/ 389 w 489"/>
                  <a:gd name="T9" fmla="*/ 47 h 488"/>
                  <a:gd name="T10" fmla="*/ 418 w 489"/>
                  <a:gd name="T11" fmla="*/ 72 h 488"/>
                  <a:gd name="T12" fmla="*/ 442 w 489"/>
                  <a:gd name="T13" fmla="*/ 100 h 488"/>
                  <a:gd name="T14" fmla="*/ 461 w 489"/>
                  <a:gd name="T15" fmla="*/ 132 h 488"/>
                  <a:gd name="T16" fmla="*/ 476 w 489"/>
                  <a:gd name="T17" fmla="*/ 167 h 488"/>
                  <a:gd name="T18" fmla="*/ 486 w 489"/>
                  <a:gd name="T19" fmla="*/ 205 h 488"/>
                  <a:gd name="T20" fmla="*/ 489 w 489"/>
                  <a:gd name="T21" fmla="*/ 244 h 488"/>
                  <a:gd name="T22" fmla="*/ 486 w 489"/>
                  <a:gd name="T23" fmla="*/ 284 h 488"/>
                  <a:gd name="T24" fmla="*/ 476 w 489"/>
                  <a:gd name="T25" fmla="*/ 321 h 488"/>
                  <a:gd name="T26" fmla="*/ 461 w 489"/>
                  <a:gd name="T27" fmla="*/ 356 h 488"/>
                  <a:gd name="T28" fmla="*/ 442 w 489"/>
                  <a:gd name="T29" fmla="*/ 388 h 488"/>
                  <a:gd name="T30" fmla="*/ 418 w 489"/>
                  <a:gd name="T31" fmla="*/ 417 h 488"/>
                  <a:gd name="T32" fmla="*/ 389 w 489"/>
                  <a:gd name="T33" fmla="*/ 440 h 488"/>
                  <a:gd name="T34" fmla="*/ 357 w 489"/>
                  <a:gd name="T35" fmla="*/ 461 h 488"/>
                  <a:gd name="T36" fmla="*/ 322 w 489"/>
                  <a:gd name="T37" fmla="*/ 475 h 488"/>
                  <a:gd name="T38" fmla="*/ 285 w 489"/>
                  <a:gd name="T39" fmla="*/ 485 h 488"/>
                  <a:gd name="T40" fmla="*/ 245 w 489"/>
                  <a:gd name="T41" fmla="*/ 488 h 488"/>
                  <a:gd name="T42" fmla="*/ 205 w 489"/>
                  <a:gd name="T43" fmla="*/ 485 h 488"/>
                  <a:gd name="T44" fmla="*/ 168 w 489"/>
                  <a:gd name="T45" fmla="*/ 475 h 488"/>
                  <a:gd name="T46" fmla="*/ 132 w 489"/>
                  <a:gd name="T47" fmla="*/ 461 h 488"/>
                  <a:gd name="T48" fmla="*/ 101 w 489"/>
                  <a:gd name="T49" fmla="*/ 440 h 488"/>
                  <a:gd name="T50" fmla="*/ 73 w 489"/>
                  <a:gd name="T51" fmla="*/ 417 h 488"/>
                  <a:gd name="T52" fmla="*/ 48 w 489"/>
                  <a:gd name="T53" fmla="*/ 388 h 488"/>
                  <a:gd name="T54" fmla="*/ 29 w 489"/>
                  <a:gd name="T55" fmla="*/ 356 h 488"/>
                  <a:gd name="T56" fmla="*/ 13 w 489"/>
                  <a:gd name="T57" fmla="*/ 321 h 488"/>
                  <a:gd name="T58" fmla="*/ 4 w 489"/>
                  <a:gd name="T59" fmla="*/ 284 h 488"/>
                  <a:gd name="T60" fmla="*/ 0 w 489"/>
                  <a:gd name="T61" fmla="*/ 244 h 488"/>
                  <a:gd name="T62" fmla="*/ 4 w 489"/>
                  <a:gd name="T63" fmla="*/ 205 h 488"/>
                  <a:gd name="T64" fmla="*/ 13 w 489"/>
                  <a:gd name="T65" fmla="*/ 167 h 488"/>
                  <a:gd name="T66" fmla="*/ 29 w 489"/>
                  <a:gd name="T67" fmla="*/ 132 h 488"/>
                  <a:gd name="T68" fmla="*/ 48 w 489"/>
                  <a:gd name="T69" fmla="*/ 100 h 488"/>
                  <a:gd name="T70" fmla="*/ 73 w 489"/>
                  <a:gd name="T71" fmla="*/ 72 h 488"/>
                  <a:gd name="T72" fmla="*/ 101 w 489"/>
                  <a:gd name="T73" fmla="*/ 47 h 488"/>
                  <a:gd name="T74" fmla="*/ 132 w 489"/>
                  <a:gd name="T75" fmla="*/ 27 h 488"/>
                  <a:gd name="T76" fmla="*/ 168 w 489"/>
                  <a:gd name="T77" fmla="*/ 12 h 488"/>
                  <a:gd name="T78" fmla="*/ 205 w 489"/>
                  <a:gd name="T79" fmla="*/ 3 h 488"/>
                  <a:gd name="T80" fmla="*/ 245 w 489"/>
                  <a:gd name="T81"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488">
                    <a:moveTo>
                      <a:pt x="245" y="0"/>
                    </a:moveTo>
                    <a:lnTo>
                      <a:pt x="285" y="3"/>
                    </a:lnTo>
                    <a:lnTo>
                      <a:pt x="322" y="12"/>
                    </a:lnTo>
                    <a:lnTo>
                      <a:pt x="357" y="27"/>
                    </a:lnTo>
                    <a:lnTo>
                      <a:pt x="389" y="47"/>
                    </a:lnTo>
                    <a:lnTo>
                      <a:pt x="418" y="72"/>
                    </a:lnTo>
                    <a:lnTo>
                      <a:pt x="442" y="100"/>
                    </a:lnTo>
                    <a:lnTo>
                      <a:pt x="461" y="132"/>
                    </a:lnTo>
                    <a:lnTo>
                      <a:pt x="476" y="167"/>
                    </a:lnTo>
                    <a:lnTo>
                      <a:pt x="486" y="205"/>
                    </a:lnTo>
                    <a:lnTo>
                      <a:pt x="489" y="244"/>
                    </a:lnTo>
                    <a:lnTo>
                      <a:pt x="486" y="284"/>
                    </a:lnTo>
                    <a:lnTo>
                      <a:pt x="476" y="321"/>
                    </a:lnTo>
                    <a:lnTo>
                      <a:pt x="461" y="356"/>
                    </a:lnTo>
                    <a:lnTo>
                      <a:pt x="442" y="388"/>
                    </a:lnTo>
                    <a:lnTo>
                      <a:pt x="418" y="417"/>
                    </a:lnTo>
                    <a:lnTo>
                      <a:pt x="389" y="440"/>
                    </a:lnTo>
                    <a:lnTo>
                      <a:pt x="357" y="461"/>
                    </a:lnTo>
                    <a:lnTo>
                      <a:pt x="322" y="475"/>
                    </a:lnTo>
                    <a:lnTo>
                      <a:pt x="285" y="485"/>
                    </a:lnTo>
                    <a:lnTo>
                      <a:pt x="245" y="488"/>
                    </a:lnTo>
                    <a:lnTo>
                      <a:pt x="205" y="485"/>
                    </a:lnTo>
                    <a:lnTo>
                      <a:pt x="168" y="475"/>
                    </a:lnTo>
                    <a:lnTo>
                      <a:pt x="132" y="461"/>
                    </a:lnTo>
                    <a:lnTo>
                      <a:pt x="101" y="440"/>
                    </a:lnTo>
                    <a:lnTo>
                      <a:pt x="73" y="417"/>
                    </a:lnTo>
                    <a:lnTo>
                      <a:pt x="48" y="388"/>
                    </a:lnTo>
                    <a:lnTo>
                      <a:pt x="29" y="356"/>
                    </a:lnTo>
                    <a:lnTo>
                      <a:pt x="13" y="321"/>
                    </a:lnTo>
                    <a:lnTo>
                      <a:pt x="4" y="284"/>
                    </a:lnTo>
                    <a:lnTo>
                      <a:pt x="0" y="244"/>
                    </a:lnTo>
                    <a:lnTo>
                      <a:pt x="4" y="205"/>
                    </a:lnTo>
                    <a:lnTo>
                      <a:pt x="13" y="167"/>
                    </a:lnTo>
                    <a:lnTo>
                      <a:pt x="29" y="132"/>
                    </a:lnTo>
                    <a:lnTo>
                      <a:pt x="48" y="100"/>
                    </a:lnTo>
                    <a:lnTo>
                      <a:pt x="73" y="72"/>
                    </a:lnTo>
                    <a:lnTo>
                      <a:pt x="101" y="47"/>
                    </a:lnTo>
                    <a:lnTo>
                      <a:pt x="132" y="27"/>
                    </a:lnTo>
                    <a:lnTo>
                      <a:pt x="168" y="12"/>
                    </a:lnTo>
                    <a:lnTo>
                      <a:pt x="205" y="3"/>
                    </a:lnTo>
                    <a:lnTo>
                      <a:pt x="245" y="0"/>
                    </a:lnTo>
                    <a:close/>
                  </a:path>
                </a:pathLst>
              </a:custGeom>
              <a:solidFill>
                <a:srgbClr val="193D72"/>
              </a:solidFill>
              <a:ln w="0">
                <a:solidFill>
                  <a:srgbClr val="193D72"/>
                </a:solidFill>
                <a:prstDash val="solid"/>
                <a:round/>
                <a:headEnd/>
                <a:tailEnd/>
              </a:ln>
            </p:spPr>
            <p:txBody>
              <a:bodyPr vert="horz" wrap="square" lIns="91440" tIns="45720" rIns="91440" bIns="45720" numCol="1" anchor="t" anchorCtr="0" compatLnSpc="1">
                <a:prstTxWarp prst="textNoShape">
                  <a:avLst/>
                </a:prstTxWarp>
              </a:bodyPr>
              <a:lstStyle/>
              <a:p>
                <a:endParaRPr lang="ru-RU"/>
              </a:p>
            </p:txBody>
          </p:sp>
        </p:grpSp>
      </p:grpSp>
      <p:sp>
        <p:nvSpPr>
          <p:cNvPr id="23" name="TextBox 22">
            <a:extLst>
              <a:ext uri="{FF2B5EF4-FFF2-40B4-BE49-F238E27FC236}">
                <a16:creationId xmlns:a16="http://schemas.microsoft.com/office/drawing/2014/main" id="{3EBF0420-8D1C-4630-B1F5-B174A09F5AE2}"/>
              </a:ext>
            </a:extLst>
          </p:cNvPr>
          <p:cNvSpPr txBox="1"/>
          <p:nvPr/>
        </p:nvSpPr>
        <p:spPr>
          <a:xfrm>
            <a:off x="2575825" y="1432857"/>
            <a:ext cx="2095041" cy="584775"/>
          </a:xfrm>
          <a:prstGeom prst="rect">
            <a:avLst/>
          </a:prstGeom>
          <a:noFill/>
        </p:spPr>
        <p:txBody>
          <a:bodyPr wrap="square" rtlCol="0">
            <a:spAutoFit/>
          </a:bodyPr>
          <a:lstStyle/>
          <a:p>
            <a:pPr algn="ctr"/>
            <a:r>
              <a:rPr lang="en-US" sz="1600" dirty="0">
                <a:solidFill>
                  <a:srgbClr val="FE8D26"/>
                </a:solidFill>
                <a:latin typeface="Open Sans" panose="020B0606030504020204" pitchFamily="34" charset="0"/>
                <a:ea typeface="Open Sans" panose="020B0606030504020204" pitchFamily="34" charset="0"/>
                <a:cs typeface="Open Sans" panose="020B0606030504020204" pitchFamily="34" charset="0"/>
              </a:rPr>
              <a:t>Input X</a:t>
            </a:r>
            <a:r>
              <a:rPr lang="en-US" sz="1600" dirty="0">
                <a:latin typeface="Open Sans" panose="020B0606030504020204" pitchFamily="34" charset="0"/>
                <a:ea typeface="Open Sans" panose="020B0606030504020204" pitchFamily="34" charset="0"/>
                <a:cs typeface="Open Sans" panose="020B0606030504020204" pitchFamily="34" charset="0"/>
              </a:rPr>
              <a:t>: Features derived from data</a:t>
            </a:r>
          </a:p>
        </p:txBody>
      </p:sp>
      <p:cxnSp>
        <p:nvCxnSpPr>
          <p:cNvPr id="25" name="Straight Arrow Connector 24">
            <a:extLst>
              <a:ext uri="{FF2B5EF4-FFF2-40B4-BE49-F238E27FC236}">
                <a16:creationId xmlns:a16="http://schemas.microsoft.com/office/drawing/2014/main" id="{B470BF6E-2712-49D3-B308-8BB7DC59BB57}"/>
              </a:ext>
            </a:extLst>
          </p:cNvPr>
          <p:cNvCxnSpPr>
            <a:cxnSpLocks/>
          </p:cNvCxnSpPr>
          <p:nvPr/>
        </p:nvCxnSpPr>
        <p:spPr>
          <a:xfrm flipH="1">
            <a:off x="3917985" y="2188454"/>
            <a:ext cx="1" cy="851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27417E-8A29-49B3-9A16-A03552F39AA9}"/>
              </a:ext>
            </a:extLst>
          </p:cNvPr>
          <p:cNvCxnSpPr>
            <a:cxnSpLocks/>
          </p:cNvCxnSpPr>
          <p:nvPr/>
        </p:nvCxnSpPr>
        <p:spPr>
          <a:xfrm rot="5400000" flipH="1" flipV="1">
            <a:off x="5755718" y="5102240"/>
            <a:ext cx="598724" cy="40011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671BE1C-5F16-412B-9E7B-774F3474C33E}"/>
              </a:ext>
            </a:extLst>
          </p:cNvPr>
          <p:cNvSpPr txBox="1"/>
          <p:nvPr/>
        </p:nvSpPr>
        <p:spPr>
          <a:xfrm>
            <a:off x="4863343" y="5737608"/>
            <a:ext cx="2170255" cy="584775"/>
          </a:xfrm>
          <a:prstGeom prst="rect">
            <a:avLst/>
          </a:prstGeom>
          <a:noFill/>
        </p:spPr>
        <p:txBody>
          <a:bodyPr wrap="square" rtlCol="0">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Learn y = </a:t>
            </a:r>
            <a:r>
              <a:rPr lang="en-US" sz="1600" i="1" dirty="0">
                <a:latin typeface="Open Sans" panose="020B0606030504020204" pitchFamily="34" charset="0"/>
                <a:ea typeface="Open Sans" panose="020B0606030504020204" pitchFamily="34" charset="0"/>
                <a:cs typeface="Open Sans" panose="020B0606030504020204" pitchFamily="34" charset="0"/>
              </a:rPr>
              <a:t>f</a:t>
            </a:r>
            <a:r>
              <a:rPr lang="en-US" sz="1600" dirty="0">
                <a:latin typeface="Open Sans" panose="020B0606030504020204" pitchFamily="34" charset="0"/>
                <a:ea typeface="Open Sans" panose="020B0606030504020204" pitchFamily="34" charset="0"/>
                <a:cs typeface="Open Sans" panose="020B0606030504020204" pitchFamily="34" charset="0"/>
              </a:rPr>
              <a:t>(X) Relationship</a:t>
            </a:r>
          </a:p>
        </p:txBody>
      </p:sp>
      <p:sp>
        <p:nvSpPr>
          <p:cNvPr id="58" name="TextBox 57">
            <a:extLst>
              <a:ext uri="{FF2B5EF4-FFF2-40B4-BE49-F238E27FC236}">
                <a16:creationId xmlns:a16="http://schemas.microsoft.com/office/drawing/2014/main" id="{F5116562-DD09-4049-A08E-D723E6BA974C}"/>
              </a:ext>
            </a:extLst>
          </p:cNvPr>
          <p:cNvSpPr txBox="1"/>
          <p:nvPr/>
        </p:nvSpPr>
        <p:spPr>
          <a:xfrm>
            <a:off x="8751905" y="1694466"/>
            <a:ext cx="2095042" cy="584775"/>
          </a:xfrm>
          <a:prstGeom prst="rect">
            <a:avLst/>
          </a:prstGeom>
          <a:noFill/>
        </p:spPr>
        <p:txBody>
          <a:bodyPr wrap="square" rtlCol="0">
            <a:spAutoFit/>
          </a:bodyPr>
          <a:lstStyle/>
          <a:p>
            <a:pPr algn="ctr"/>
            <a:r>
              <a:rPr lang="en-US" sz="1600" dirty="0">
                <a:solidFill>
                  <a:srgbClr val="92D050"/>
                </a:solidFill>
                <a:latin typeface="Open Sans" panose="020B0606030504020204" pitchFamily="34" charset="0"/>
                <a:ea typeface="Open Sans" panose="020B0606030504020204" pitchFamily="34" charset="0"/>
                <a:cs typeface="Open Sans" panose="020B0606030504020204" pitchFamily="34" charset="0"/>
              </a:rPr>
              <a:t>Predicts y</a:t>
            </a:r>
            <a:r>
              <a:rPr lang="en-US" sz="1600" dirty="0">
                <a:latin typeface="Open Sans" panose="020B0606030504020204" pitchFamily="34" charset="0"/>
                <a:ea typeface="Open Sans" panose="020B0606030504020204" pitchFamily="34" charset="0"/>
                <a:cs typeface="Open Sans" panose="020B0606030504020204" pitchFamily="34" charset="0"/>
              </a:rPr>
              <a:t>: Continuous Output</a:t>
            </a:r>
          </a:p>
        </p:txBody>
      </p:sp>
      <p:cxnSp>
        <p:nvCxnSpPr>
          <p:cNvPr id="60" name="Connector: Elbow 59">
            <a:extLst>
              <a:ext uri="{FF2B5EF4-FFF2-40B4-BE49-F238E27FC236}">
                <a16:creationId xmlns:a16="http://schemas.microsoft.com/office/drawing/2014/main" id="{7AFAB631-986D-40B9-B4E6-1F084787802C}"/>
              </a:ext>
            </a:extLst>
          </p:cNvPr>
          <p:cNvCxnSpPr>
            <a:cxnSpLocks/>
            <a:stCxn id="58" idx="2"/>
          </p:cNvCxnSpPr>
          <p:nvPr/>
        </p:nvCxnSpPr>
        <p:spPr>
          <a:xfrm rot="5400000">
            <a:off x="8879722" y="2374773"/>
            <a:ext cx="1015236" cy="824173"/>
          </a:xfrm>
          <a:prstGeom prst="bentConnector3">
            <a:avLst>
              <a:gd name="adj1" fmla="val 10103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365D0506-B06C-4E20-B9F5-6B4F96B13BCA}"/>
              </a:ext>
            </a:extLst>
          </p:cNvPr>
          <p:cNvSpPr/>
          <p:nvPr/>
        </p:nvSpPr>
        <p:spPr>
          <a:xfrm>
            <a:off x="4297680" y="2147814"/>
            <a:ext cx="2786210" cy="2814476"/>
          </a:xfrm>
          <a:prstGeom prst="roundRect">
            <a:avLst>
              <a:gd name="adj" fmla="val 7915"/>
            </a:avLst>
          </a:prstGeom>
          <a:noFill/>
          <a:ln>
            <a:solidFill>
              <a:srgbClr val="4B76E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29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2500"/>
                            </p:stCondLst>
                            <p:childTnLst>
                              <p:par>
                                <p:cTn id="15" presetID="47"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3500"/>
                            </p:stCondLst>
                            <p:childTnLst>
                              <p:par>
                                <p:cTn id="24" presetID="21" presetClass="entr" presetSubtype="1" fill="hold"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heel(1)">
                                      <p:cBhvr>
                                        <p:cTn id="26" dur="2000"/>
                                        <p:tgtEl>
                                          <p:spTgt spid="6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5500"/>
                            </p:stCondLst>
                            <p:childTnLst>
                              <p:par>
                                <p:cTn id="32" presetID="42"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6500"/>
                            </p:stCondLst>
                            <p:childTnLst>
                              <p:par>
                                <p:cTn id="38" presetID="1"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childTnLst>
                          </p:cTn>
                        </p:par>
                        <p:par>
                          <p:cTn id="40" fill="hold">
                            <p:stCondLst>
                              <p:cond delay="6500"/>
                            </p:stCondLst>
                            <p:childTnLst>
                              <p:par>
                                <p:cTn id="41" presetID="22" presetClass="entr" presetSubtype="8"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7000"/>
                            </p:stCondLst>
                            <p:childTnLst>
                              <p:par>
                                <p:cTn id="45" presetID="21"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heel(1)">
                                      <p:cBhvr>
                                        <p:cTn id="47" dur="2000"/>
                                        <p:tgtEl>
                                          <p:spTgt spid="6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par>
                          <p:cTn id="50" fill="hold">
                            <p:stCondLst>
                              <p:cond delay="9000"/>
                            </p:stCondLst>
                            <p:childTnLst>
                              <p:par>
                                <p:cTn id="51" presetID="22" presetClass="entr" presetSubtype="1"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up)">
                                      <p:cBhvr>
                                        <p:cTn id="53" dur="500"/>
                                        <p:tgtEl>
                                          <p:spTgt spid="60"/>
                                        </p:tgtEl>
                                      </p:cBhvr>
                                    </p:animEffect>
                                  </p:childTnLst>
                                </p:cTn>
                              </p:par>
                            </p:childTnLst>
                          </p:cTn>
                        </p:par>
                        <p:par>
                          <p:cTn id="54" fill="hold">
                            <p:stCondLst>
                              <p:cond delay="9500"/>
                            </p:stCondLst>
                            <p:childTnLst>
                              <p:par>
                                <p:cTn id="55" presetID="1" presetClass="entr" presetSubtype="0"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heel(1)">
                                      <p:cBhvr>
                                        <p:cTn id="61"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41" grpId="0"/>
      <p:bldP spid="23" grpId="0"/>
      <p:bldP spid="57" grpId="0"/>
      <p:bldP spid="58" grpId="0"/>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hidden="1">
            <a:extLst>
              <a:ext uri="{FF2B5EF4-FFF2-40B4-BE49-F238E27FC236}">
                <a16:creationId xmlns:a16="http://schemas.microsoft.com/office/drawing/2014/main" id="{41AF6B40-1F1E-47ED-A5FD-B0606E99C960}"/>
              </a:ext>
            </a:extLst>
          </p:cNvPr>
          <p:cNvPicPr>
            <a:picLocks noChangeAspect="1"/>
          </p:cNvPicPr>
          <p:nvPr/>
        </p:nvPicPr>
        <p:blipFill>
          <a:blip r:embed="rId3"/>
          <a:stretch>
            <a:fillRect/>
          </a:stretch>
        </p:blipFill>
        <p:spPr>
          <a:xfrm>
            <a:off x="2245602" y="2007550"/>
            <a:ext cx="8183117" cy="3286584"/>
          </a:xfrm>
          <a:prstGeom prst="rect">
            <a:avLst/>
          </a:prstGeom>
        </p:spPr>
      </p:pic>
      <p:sp>
        <p:nvSpPr>
          <p:cNvPr id="6" name="Rectangle: Rounded Corners 5">
            <a:extLst>
              <a:ext uri="{FF2B5EF4-FFF2-40B4-BE49-F238E27FC236}">
                <a16:creationId xmlns:a16="http://schemas.microsoft.com/office/drawing/2014/main" id="{4BDF94CC-B973-4DA2-950D-1E8BBCCF2E47}"/>
              </a:ext>
            </a:extLst>
          </p:cNvPr>
          <p:cNvSpPr/>
          <p:nvPr/>
        </p:nvSpPr>
        <p:spPr>
          <a:xfrm>
            <a:off x="2258128" y="2050204"/>
            <a:ext cx="1717072" cy="1115367"/>
          </a:xfrm>
          <a:prstGeom prst="roundRect">
            <a:avLst>
              <a:gd name="adj" fmla="val 8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data</a:t>
            </a:r>
          </a:p>
        </p:txBody>
      </p:sp>
      <p:sp>
        <p:nvSpPr>
          <p:cNvPr id="7" name="Rectangle: Rounded Corners 6">
            <a:extLst>
              <a:ext uri="{FF2B5EF4-FFF2-40B4-BE49-F238E27FC236}">
                <a16:creationId xmlns:a16="http://schemas.microsoft.com/office/drawing/2014/main" id="{0A21B3BE-A94D-4588-AA3D-F89D5DA9A0B4}"/>
              </a:ext>
            </a:extLst>
          </p:cNvPr>
          <p:cNvSpPr/>
          <p:nvPr/>
        </p:nvSpPr>
        <p:spPr>
          <a:xfrm>
            <a:off x="4244352" y="2050203"/>
            <a:ext cx="1717072" cy="1115367"/>
          </a:xfrm>
          <a:prstGeom prst="roundRect">
            <a:avLst>
              <a:gd name="adj" fmla="val 855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new features</a:t>
            </a:r>
          </a:p>
        </p:txBody>
      </p:sp>
      <p:sp>
        <p:nvSpPr>
          <p:cNvPr id="8" name="Rectangle: Rounded Corners 7">
            <a:extLst>
              <a:ext uri="{FF2B5EF4-FFF2-40B4-BE49-F238E27FC236}">
                <a16:creationId xmlns:a16="http://schemas.microsoft.com/office/drawing/2014/main" id="{2E9FBB08-CDB0-4A9B-B43D-394638496F5E}"/>
              </a:ext>
            </a:extLst>
          </p:cNvPr>
          <p:cNvSpPr/>
          <p:nvPr/>
        </p:nvSpPr>
        <p:spPr>
          <a:xfrm>
            <a:off x="6230576" y="2050202"/>
            <a:ext cx="1717072" cy="1115367"/>
          </a:xfrm>
          <a:prstGeom prst="roundRect">
            <a:avLst>
              <a:gd name="adj" fmla="val 855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new models</a:t>
            </a:r>
          </a:p>
        </p:txBody>
      </p:sp>
      <p:sp>
        <p:nvSpPr>
          <p:cNvPr id="9" name="Rectangle: Rounded Corners 8">
            <a:extLst>
              <a:ext uri="{FF2B5EF4-FFF2-40B4-BE49-F238E27FC236}">
                <a16:creationId xmlns:a16="http://schemas.microsoft.com/office/drawing/2014/main" id="{E599F169-AD48-4F6A-B7B3-C8B5C4029820}"/>
              </a:ext>
            </a:extLst>
          </p:cNvPr>
          <p:cNvSpPr/>
          <p:nvPr/>
        </p:nvSpPr>
        <p:spPr>
          <a:xfrm>
            <a:off x="2258128" y="3692431"/>
            <a:ext cx="1717072" cy="1115367"/>
          </a:xfrm>
          <a:prstGeom prst="roundRect">
            <a:avLst>
              <a:gd name="adj" fmla="val 8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parameters</a:t>
            </a:r>
            <a:endParaRPr lang="en-US" dirty="0"/>
          </a:p>
        </p:txBody>
      </p:sp>
      <p:sp>
        <p:nvSpPr>
          <p:cNvPr id="10" name="Rectangle: Rounded Corners 9">
            <a:extLst>
              <a:ext uri="{FF2B5EF4-FFF2-40B4-BE49-F238E27FC236}">
                <a16:creationId xmlns:a16="http://schemas.microsoft.com/office/drawing/2014/main" id="{23F5FCDC-18B2-4F62-B5F5-3491C02CB5CC}"/>
              </a:ext>
            </a:extLst>
          </p:cNvPr>
          <p:cNvSpPr/>
          <p:nvPr/>
        </p:nvSpPr>
        <p:spPr>
          <a:xfrm>
            <a:off x="4244352" y="3692430"/>
            <a:ext cx="1717072" cy="1115367"/>
          </a:xfrm>
          <a:prstGeom prst="roundRect">
            <a:avLst>
              <a:gd name="adj" fmla="val 8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predictions from model</a:t>
            </a:r>
          </a:p>
        </p:txBody>
      </p:sp>
      <p:sp>
        <p:nvSpPr>
          <p:cNvPr id="11" name="Rectangle: Rounded Corners 10">
            <a:extLst>
              <a:ext uri="{FF2B5EF4-FFF2-40B4-BE49-F238E27FC236}">
                <a16:creationId xmlns:a16="http://schemas.microsoft.com/office/drawing/2014/main" id="{82882C5E-1E04-48F9-8F60-5C1D1447FCA0}"/>
              </a:ext>
            </a:extLst>
          </p:cNvPr>
          <p:cNvSpPr/>
          <p:nvPr/>
        </p:nvSpPr>
        <p:spPr>
          <a:xfrm>
            <a:off x="6230576" y="3692429"/>
            <a:ext cx="1717072" cy="1115367"/>
          </a:xfrm>
          <a:prstGeom prst="roundRect">
            <a:avLst>
              <a:gd name="adj" fmla="val 8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 ongoing predictions</a:t>
            </a:r>
          </a:p>
        </p:txBody>
      </p:sp>
      <p:sp>
        <p:nvSpPr>
          <p:cNvPr id="12" name="Rectangle: Rounded Corners 11">
            <a:extLst>
              <a:ext uri="{FF2B5EF4-FFF2-40B4-BE49-F238E27FC236}">
                <a16:creationId xmlns:a16="http://schemas.microsoft.com/office/drawing/2014/main" id="{C5624F45-BE4E-43D7-B26B-1D7D509927F1}"/>
              </a:ext>
            </a:extLst>
          </p:cNvPr>
          <p:cNvSpPr/>
          <p:nvPr/>
        </p:nvSpPr>
        <p:spPr>
          <a:xfrm>
            <a:off x="8216800" y="3692428"/>
            <a:ext cx="1717072" cy="1115367"/>
          </a:xfrm>
          <a:prstGeom prst="roundRect">
            <a:avLst>
              <a:gd name="adj" fmla="val 8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the model and versions</a:t>
            </a:r>
          </a:p>
        </p:txBody>
      </p:sp>
      <p:cxnSp>
        <p:nvCxnSpPr>
          <p:cNvPr id="38" name="Straight Connector 37">
            <a:extLst>
              <a:ext uri="{FF2B5EF4-FFF2-40B4-BE49-F238E27FC236}">
                <a16:creationId xmlns:a16="http://schemas.microsoft.com/office/drawing/2014/main" id="{07B9D24E-09A0-427F-9359-0E089A260475}"/>
              </a:ext>
            </a:extLst>
          </p:cNvPr>
          <p:cNvCxnSpPr>
            <a:cxnSpLocks/>
            <a:stCxn id="6" idx="3"/>
            <a:endCxn id="7" idx="1"/>
          </p:cNvCxnSpPr>
          <p:nvPr/>
        </p:nvCxnSpPr>
        <p:spPr>
          <a:xfrm flipV="1">
            <a:off x="3975200" y="2607887"/>
            <a:ext cx="26915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7332E7E-A413-4026-9433-57B0F732AE04}"/>
              </a:ext>
            </a:extLst>
          </p:cNvPr>
          <p:cNvCxnSpPr>
            <a:cxnSpLocks/>
          </p:cNvCxnSpPr>
          <p:nvPr/>
        </p:nvCxnSpPr>
        <p:spPr>
          <a:xfrm flipV="1">
            <a:off x="5961424" y="2607884"/>
            <a:ext cx="26915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D33099-C2A0-4E17-A48D-B82F40C7404A}"/>
              </a:ext>
            </a:extLst>
          </p:cNvPr>
          <p:cNvCxnSpPr>
            <a:cxnSpLocks/>
          </p:cNvCxnSpPr>
          <p:nvPr/>
        </p:nvCxnSpPr>
        <p:spPr>
          <a:xfrm flipV="1">
            <a:off x="7947648" y="4255131"/>
            <a:ext cx="26915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A2B5E7D-52C1-4448-B740-4360095FDC60}"/>
              </a:ext>
            </a:extLst>
          </p:cNvPr>
          <p:cNvCxnSpPr>
            <a:cxnSpLocks/>
          </p:cNvCxnSpPr>
          <p:nvPr/>
        </p:nvCxnSpPr>
        <p:spPr>
          <a:xfrm flipV="1">
            <a:off x="5961424" y="4250110"/>
            <a:ext cx="26915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18A42E4-DD1F-4621-AFEC-E50EB250B682}"/>
              </a:ext>
            </a:extLst>
          </p:cNvPr>
          <p:cNvCxnSpPr>
            <a:cxnSpLocks/>
          </p:cNvCxnSpPr>
          <p:nvPr/>
        </p:nvCxnSpPr>
        <p:spPr>
          <a:xfrm flipV="1">
            <a:off x="3975200" y="4245089"/>
            <a:ext cx="26915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B95ECF-6556-4C88-81CF-6C2BE5029FCD}"/>
              </a:ext>
            </a:extLst>
          </p:cNvPr>
          <p:cNvCxnSpPr>
            <a:cxnSpLocks/>
            <a:stCxn id="9" idx="0"/>
          </p:cNvCxnSpPr>
          <p:nvPr/>
        </p:nvCxnSpPr>
        <p:spPr>
          <a:xfrm flipV="1">
            <a:off x="3116664" y="3516580"/>
            <a:ext cx="0" cy="175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BE4C8B3A-1CB6-4166-826D-58F72DD83720}"/>
              </a:ext>
            </a:extLst>
          </p:cNvPr>
          <p:cNvCxnSpPr>
            <a:cxnSpLocks/>
          </p:cNvCxnSpPr>
          <p:nvPr/>
        </p:nvCxnSpPr>
        <p:spPr>
          <a:xfrm rot="10800000" flipV="1">
            <a:off x="3116665" y="2602180"/>
            <a:ext cx="4795815" cy="914400"/>
          </a:xfrm>
          <a:prstGeom prst="bentConnector3">
            <a:avLst>
              <a:gd name="adj1" fmla="val -2228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416F3D-F371-453C-AA6A-463541D6D118}"/>
              </a:ext>
            </a:extLst>
          </p:cNvPr>
          <p:cNvSpPr txBox="1"/>
          <p:nvPr/>
        </p:nvSpPr>
        <p:spPr>
          <a:xfrm>
            <a:off x="476250" y="457200"/>
            <a:ext cx="2325573" cy="369332"/>
          </a:xfrm>
          <a:prstGeom prst="rect">
            <a:avLst/>
          </a:prstGeom>
          <a:noFill/>
        </p:spPr>
        <p:txBody>
          <a:bodyPr wrap="none" rtlCol="0">
            <a:spAutoFit/>
          </a:bodyPr>
          <a:lstStyle/>
          <a:p>
            <a:r>
              <a:rPr lang="en-US" dirty="0"/>
              <a:t>Well Defined workflow</a:t>
            </a:r>
          </a:p>
        </p:txBody>
      </p:sp>
    </p:spTree>
    <p:extLst>
      <p:ext uri="{BB962C8B-B14F-4D97-AF65-F5344CB8AC3E}">
        <p14:creationId xmlns:p14="http://schemas.microsoft.com/office/powerpoint/2010/main" val="11479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3F47254-F92A-4A10-8D06-F5FFBF37C906}"/>
              </a:ext>
            </a:extLst>
          </p:cNvPr>
          <p:cNvGrpSpPr/>
          <p:nvPr/>
        </p:nvGrpSpPr>
        <p:grpSpPr>
          <a:xfrm>
            <a:off x="3385266" y="1466145"/>
            <a:ext cx="5418593" cy="3612395"/>
            <a:chOff x="-459798" y="185167"/>
            <a:chExt cx="4478176" cy="2985450"/>
          </a:xfrm>
        </p:grpSpPr>
        <p:graphicFrame>
          <p:nvGraphicFramePr>
            <p:cNvPr id="12" name="Chart 11">
              <a:extLst>
                <a:ext uri="{FF2B5EF4-FFF2-40B4-BE49-F238E27FC236}">
                  <a16:creationId xmlns:a16="http://schemas.microsoft.com/office/drawing/2014/main" id="{CCC8B8B9-741A-4670-9C7B-E8E6A76D7F09}"/>
                </a:ext>
              </a:extLst>
            </p:cNvPr>
            <p:cNvGraphicFramePr/>
            <p:nvPr>
              <p:extLst>
                <p:ext uri="{D42A27DB-BD31-4B8C-83A1-F6EECF244321}">
                  <p14:modId xmlns:p14="http://schemas.microsoft.com/office/powerpoint/2010/main" val="1691416796"/>
                </p:ext>
              </p:extLst>
            </p:nvPr>
          </p:nvGraphicFramePr>
          <p:xfrm>
            <a:off x="-459798" y="185167"/>
            <a:ext cx="4478176" cy="298545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09F607B-31D3-49A5-86DE-8EC08BA5CFC4}"/>
                </a:ext>
              </a:extLst>
            </p:cNvPr>
            <p:cNvSpPr/>
            <p:nvPr/>
          </p:nvSpPr>
          <p:spPr>
            <a:xfrm>
              <a:off x="632662" y="531264"/>
              <a:ext cx="2293256" cy="2293256"/>
            </a:xfrm>
            <a:prstGeom prst="ellipse">
              <a:avLst/>
            </a:prstGeom>
            <a:solidFill>
              <a:schemeClr val="bg1"/>
            </a:solidFill>
            <a:ln>
              <a:no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grpSp>
      <p:sp>
        <p:nvSpPr>
          <p:cNvPr id="3" name="TextBox 2">
            <a:extLst>
              <a:ext uri="{FF2B5EF4-FFF2-40B4-BE49-F238E27FC236}">
                <a16:creationId xmlns:a16="http://schemas.microsoft.com/office/drawing/2014/main" id="{918BB643-D7BC-4D49-8FC6-07D52C79F50B}"/>
              </a:ext>
            </a:extLst>
          </p:cNvPr>
          <p:cNvSpPr txBox="1"/>
          <p:nvPr/>
        </p:nvSpPr>
        <p:spPr>
          <a:xfrm>
            <a:off x="5053779" y="2654220"/>
            <a:ext cx="2085827" cy="1162113"/>
          </a:xfrm>
          <a:prstGeom prst="rect">
            <a:avLst/>
          </a:prstGeom>
          <a:noFill/>
        </p:spPr>
        <p:txBody>
          <a:bodyPr wrap="none" rtlCol="0">
            <a:spAutoFit/>
          </a:bodyPr>
          <a:lstStyle/>
          <a:p>
            <a:pPr algn="ctr">
              <a:lnSpc>
                <a:spcPct val="150000"/>
              </a:lnSpc>
            </a:pPr>
            <a:r>
              <a:rPr lang="en-US" sz="1600" dirty="0"/>
              <a:t>8000 Movie data</a:t>
            </a:r>
          </a:p>
          <a:p>
            <a:pPr algn="ctr">
              <a:lnSpc>
                <a:spcPct val="150000"/>
              </a:lnSpc>
            </a:pPr>
            <a:r>
              <a:rPr lang="en-US" sz="1600" dirty="0"/>
              <a:t>20 different Genres</a:t>
            </a:r>
          </a:p>
          <a:p>
            <a:pPr algn="ctr">
              <a:lnSpc>
                <a:spcPct val="150000"/>
              </a:lnSpc>
            </a:pPr>
            <a:r>
              <a:rPr lang="en-US" sz="1600" dirty="0"/>
              <a:t>Time period: Since 190</a:t>
            </a:r>
          </a:p>
        </p:txBody>
      </p:sp>
      <p:grpSp>
        <p:nvGrpSpPr>
          <p:cNvPr id="14" name="Group 13">
            <a:extLst>
              <a:ext uri="{FF2B5EF4-FFF2-40B4-BE49-F238E27FC236}">
                <a16:creationId xmlns:a16="http://schemas.microsoft.com/office/drawing/2014/main" id="{85231347-A995-40FC-BB3B-646DFB657CAE}"/>
              </a:ext>
            </a:extLst>
          </p:cNvPr>
          <p:cNvGrpSpPr/>
          <p:nvPr/>
        </p:nvGrpSpPr>
        <p:grpSpPr>
          <a:xfrm flipH="1">
            <a:off x="522236" y="1967545"/>
            <a:ext cx="4251485" cy="249783"/>
            <a:chOff x="5666242" y="1089962"/>
            <a:chExt cx="3513624" cy="249783"/>
          </a:xfrm>
        </p:grpSpPr>
        <p:cxnSp>
          <p:nvCxnSpPr>
            <p:cNvPr id="15" name="Straight Connector 14">
              <a:extLst>
                <a:ext uri="{FF2B5EF4-FFF2-40B4-BE49-F238E27FC236}">
                  <a16:creationId xmlns:a16="http://schemas.microsoft.com/office/drawing/2014/main" id="{7A0F9787-885A-4FBB-BAE9-AFE05FC6FC3F}"/>
                </a:ext>
              </a:extLst>
            </p:cNvPr>
            <p:cNvCxnSpPr/>
            <p:nvPr/>
          </p:nvCxnSpPr>
          <p:spPr>
            <a:xfrm>
              <a:off x="5915024" y="1089962"/>
              <a:ext cx="3264842" cy="0"/>
            </a:xfrm>
            <a:prstGeom prst="line">
              <a:avLst/>
            </a:prstGeom>
            <a:ln w="9525">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4AFEDB-98E9-4EB4-9F7E-8B94E453732E}"/>
                </a:ext>
              </a:extLst>
            </p:cNvPr>
            <p:cNvCxnSpPr/>
            <p:nvPr/>
          </p:nvCxnSpPr>
          <p:spPr>
            <a:xfrm flipH="1">
              <a:off x="5666242" y="1089962"/>
              <a:ext cx="248783" cy="249783"/>
            </a:xfrm>
            <a:prstGeom prst="line">
              <a:avLst/>
            </a:prstGeom>
            <a:ln w="9525">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83E94D4-C452-4E4E-9F0A-3311B482DB44}"/>
              </a:ext>
            </a:extLst>
          </p:cNvPr>
          <p:cNvGrpSpPr/>
          <p:nvPr/>
        </p:nvGrpSpPr>
        <p:grpSpPr>
          <a:xfrm flipH="1">
            <a:off x="522234" y="3932431"/>
            <a:ext cx="4184907" cy="196007"/>
            <a:chOff x="5721265" y="1089961"/>
            <a:chExt cx="3458601" cy="219216"/>
          </a:xfrm>
        </p:grpSpPr>
        <p:cxnSp>
          <p:nvCxnSpPr>
            <p:cNvPr id="18" name="Straight Connector 17">
              <a:extLst>
                <a:ext uri="{FF2B5EF4-FFF2-40B4-BE49-F238E27FC236}">
                  <a16:creationId xmlns:a16="http://schemas.microsoft.com/office/drawing/2014/main" id="{4AD9AC7B-88C2-455B-AD8F-EFE2417E62CD}"/>
                </a:ext>
              </a:extLst>
            </p:cNvPr>
            <p:cNvCxnSpPr/>
            <p:nvPr/>
          </p:nvCxnSpPr>
          <p:spPr>
            <a:xfrm flipV="1">
              <a:off x="5915025" y="1089962"/>
              <a:ext cx="3264841" cy="0"/>
            </a:xfrm>
            <a:prstGeom prst="line">
              <a:avLst/>
            </a:prstGeom>
            <a:ln w="9525">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027516-5634-4C18-851B-A07182552ACE}"/>
                </a:ext>
              </a:extLst>
            </p:cNvPr>
            <p:cNvCxnSpPr/>
            <p:nvPr/>
          </p:nvCxnSpPr>
          <p:spPr>
            <a:xfrm flipH="1">
              <a:off x="5721265" y="1089961"/>
              <a:ext cx="193760" cy="219216"/>
            </a:xfrm>
            <a:prstGeom prst="line">
              <a:avLst/>
            </a:prstGeom>
            <a:ln w="9525">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EE04CB76-7B49-41C4-A642-CB340C9C8E12}"/>
              </a:ext>
            </a:extLst>
          </p:cNvPr>
          <p:cNvCxnSpPr/>
          <p:nvPr/>
        </p:nvCxnSpPr>
        <p:spPr>
          <a:xfrm>
            <a:off x="7569109" y="3337305"/>
            <a:ext cx="4110809" cy="0"/>
          </a:xfrm>
          <a:prstGeom prst="line">
            <a:avLst/>
          </a:prstGeom>
          <a:ln w="9525">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TextBox 163">
            <a:extLst>
              <a:ext uri="{FF2B5EF4-FFF2-40B4-BE49-F238E27FC236}">
                <a16:creationId xmlns:a16="http://schemas.microsoft.com/office/drawing/2014/main" id="{14B0C636-469A-4EB3-ADC0-C6AFEB3C6FFC}"/>
              </a:ext>
            </a:extLst>
          </p:cNvPr>
          <p:cNvSpPr txBox="1"/>
          <p:nvPr/>
        </p:nvSpPr>
        <p:spPr>
          <a:xfrm>
            <a:off x="3990289" y="2169438"/>
            <a:ext cx="477902"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016AA3"/>
                </a:solidFill>
              </a:rPr>
              <a:t>22%</a:t>
            </a:r>
          </a:p>
        </p:txBody>
      </p:sp>
      <p:sp>
        <p:nvSpPr>
          <p:cNvPr id="22" name="TextBox 179">
            <a:extLst>
              <a:ext uri="{FF2B5EF4-FFF2-40B4-BE49-F238E27FC236}">
                <a16:creationId xmlns:a16="http://schemas.microsoft.com/office/drawing/2014/main" id="{B8D714AA-A7DA-4594-97B0-8056FB2EDC9C}"/>
              </a:ext>
            </a:extLst>
          </p:cNvPr>
          <p:cNvSpPr txBox="1"/>
          <p:nvPr/>
        </p:nvSpPr>
        <p:spPr>
          <a:xfrm>
            <a:off x="3927075" y="3977293"/>
            <a:ext cx="477902"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dirty="0">
                <a:solidFill>
                  <a:srgbClr val="FEA34F"/>
                </a:solidFill>
              </a:rPr>
              <a:t>28%</a:t>
            </a:r>
          </a:p>
        </p:txBody>
      </p:sp>
      <p:sp>
        <p:nvSpPr>
          <p:cNvPr id="23" name="TextBox 132">
            <a:extLst>
              <a:ext uri="{FF2B5EF4-FFF2-40B4-BE49-F238E27FC236}">
                <a16:creationId xmlns:a16="http://schemas.microsoft.com/office/drawing/2014/main" id="{D229EE0A-A481-4FA7-BA5E-D9069A8B95EE}"/>
              </a:ext>
            </a:extLst>
          </p:cNvPr>
          <p:cNvSpPr txBox="1"/>
          <p:nvPr/>
        </p:nvSpPr>
        <p:spPr>
          <a:xfrm>
            <a:off x="7794934" y="3069248"/>
            <a:ext cx="477902"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46B688"/>
                </a:solidFill>
              </a:rPr>
              <a:t>58%</a:t>
            </a:r>
          </a:p>
        </p:txBody>
      </p:sp>
      <p:sp>
        <p:nvSpPr>
          <p:cNvPr id="24" name="TextBox 133">
            <a:extLst>
              <a:ext uri="{FF2B5EF4-FFF2-40B4-BE49-F238E27FC236}">
                <a16:creationId xmlns:a16="http://schemas.microsoft.com/office/drawing/2014/main" id="{9276F98B-FB61-4B73-9050-65553801657B}"/>
              </a:ext>
            </a:extLst>
          </p:cNvPr>
          <p:cNvSpPr txBox="1"/>
          <p:nvPr/>
        </p:nvSpPr>
        <p:spPr>
          <a:xfrm>
            <a:off x="10266218" y="3098064"/>
            <a:ext cx="141370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srgbClr val="46B688"/>
                </a:solidFill>
              </a:rPr>
              <a:t>TRAINING DATASET</a:t>
            </a:r>
          </a:p>
        </p:txBody>
      </p:sp>
      <p:sp>
        <p:nvSpPr>
          <p:cNvPr id="25" name="TextBox 147">
            <a:extLst>
              <a:ext uri="{FF2B5EF4-FFF2-40B4-BE49-F238E27FC236}">
                <a16:creationId xmlns:a16="http://schemas.microsoft.com/office/drawing/2014/main" id="{D6A25988-EC59-4393-8438-FAD20CFFFED6}"/>
              </a:ext>
            </a:extLst>
          </p:cNvPr>
          <p:cNvSpPr txBox="1"/>
          <p:nvPr/>
        </p:nvSpPr>
        <p:spPr>
          <a:xfrm>
            <a:off x="522238" y="2059832"/>
            <a:ext cx="1242194"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accent1">
                    <a:lumMod val="40000"/>
                    <a:lumOff val="60000"/>
                  </a:schemeClr>
                </a:solidFill>
              </a:rPr>
              <a:t>WEB SCRAPING</a:t>
            </a:r>
          </a:p>
        </p:txBody>
      </p:sp>
      <p:sp>
        <p:nvSpPr>
          <p:cNvPr id="26" name="TextBox 164">
            <a:extLst>
              <a:ext uri="{FF2B5EF4-FFF2-40B4-BE49-F238E27FC236}">
                <a16:creationId xmlns:a16="http://schemas.microsoft.com/office/drawing/2014/main" id="{DE874FE5-CEBB-4B36-B2BE-AE9B5FBC18B9}"/>
              </a:ext>
            </a:extLst>
          </p:cNvPr>
          <p:cNvSpPr txBox="1"/>
          <p:nvPr/>
        </p:nvSpPr>
        <p:spPr>
          <a:xfrm>
            <a:off x="522237" y="3977293"/>
            <a:ext cx="218979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FEA34F"/>
                </a:solidFill>
              </a:rPr>
              <a:t>FEATURE ENGINEERING</a:t>
            </a:r>
          </a:p>
        </p:txBody>
      </p:sp>
      <p:sp>
        <p:nvSpPr>
          <p:cNvPr id="27" name="TextBox 134">
            <a:extLst>
              <a:ext uri="{FF2B5EF4-FFF2-40B4-BE49-F238E27FC236}">
                <a16:creationId xmlns:a16="http://schemas.microsoft.com/office/drawing/2014/main" id="{18F2A628-850A-437B-AF13-223FFD191B06}"/>
              </a:ext>
            </a:extLst>
          </p:cNvPr>
          <p:cNvSpPr txBox="1"/>
          <p:nvPr/>
        </p:nvSpPr>
        <p:spPr>
          <a:xfrm flipH="1">
            <a:off x="9537671" y="3430320"/>
            <a:ext cx="2142247" cy="55399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t>Budget, Genres, </a:t>
            </a:r>
            <a:r>
              <a:rPr lang="en-US" sz="1200" dirty="0" err="1"/>
              <a:t>Imdb_id</a:t>
            </a:r>
            <a:r>
              <a:rPr lang="en-US" sz="1200" dirty="0"/>
              <a:t>, title, Production Companies, Runtime,</a:t>
            </a:r>
          </a:p>
          <a:p>
            <a:pPr algn="r"/>
            <a:r>
              <a:rPr lang="en-US" sz="1200" dirty="0"/>
              <a:t>Status, Tagline</a:t>
            </a:r>
          </a:p>
        </p:txBody>
      </p:sp>
      <p:sp>
        <p:nvSpPr>
          <p:cNvPr id="28" name="TextBox 165">
            <a:extLst>
              <a:ext uri="{FF2B5EF4-FFF2-40B4-BE49-F238E27FC236}">
                <a16:creationId xmlns:a16="http://schemas.microsoft.com/office/drawing/2014/main" id="{836080A1-83BE-4C80-B74D-26084DBA0BFC}"/>
              </a:ext>
            </a:extLst>
          </p:cNvPr>
          <p:cNvSpPr txBox="1"/>
          <p:nvPr/>
        </p:nvSpPr>
        <p:spPr>
          <a:xfrm flipH="1">
            <a:off x="522238" y="4185769"/>
            <a:ext cx="2142247" cy="36933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Inflation adjusted Budget, Star Rating for actors, Release Age, </a:t>
            </a:r>
          </a:p>
        </p:txBody>
      </p:sp>
      <p:sp>
        <p:nvSpPr>
          <p:cNvPr id="29" name="TextBox 148">
            <a:extLst>
              <a:ext uri="{FF2B5EF4-FFF2-40B4-BE49-F238E27FC236}">
                <a16:creationId xmlns:a16="http://schemas.microsoft.com/office/drawing/2014/main" id="{A309993D-4771-43AE-8BEA-5D53B5C078A5}"/>
              </a:ext>
            </a:extLst>
          </p:cNvPr>
          <p:cNvSpPr txBox="1"/>
          <p:nvPr/>
        </p:nvSpPr>
        <p:spPr>
          <a:xfrm flipH="1">
            <a:off x="522238" y="2255380"/>
            <a:ext cx="2142247" cy="73866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Belongs to Collection, Vote Count, Number of screens, Start Rating,</a:t>
            </a:r>
          </a:p>
          <a:p>
            <a:r>
              <a:rPr lang="en-US" sz="1200" dirty="0"/>
              <a:t>Missing revenue and budget information. (5k)</a:t>
            </a:r>
          </a:p>
        </p:txBody>
      </p:sp>
      <p:sp>
        <p:nvSpPr>
          <p:cNvPr id="2" name="TextBox 1">
            <a:extLst>
              <a:ext uri="{FF2B5EF4-FFF2-40B4-BE49-F238E27FC236}">
                <a16:creationId xmlns:a16="http://schemas.microsoft.com/office/drawing/2014/main" id="{FF47292A-E3AD-48B2-9859-F7A55776D1DD}"/>
              </a:ext>
            </a:extLst>
          </p:cNvPr>
          <p:cNvSpPr txBox="1"/>
          <p:nvPr/>
        </p:nvSpPr>
        <p:spPr>
          <a:xfrm>
            <a:off x="436509" y="431104"/>
            <a:ext cx="2834815" cy="369332"/>
          </a:xfrm>
          <a:prstGeom prst="rect">
            <a:avLst/>
          </a:prstGeom>
          <a:noFill/>
        </p:spPr>
        <p:txBody>
          <a:bodyPr wrap="none" rtlCol="0">
            <a:spAutoFit/>
          </a:bodyPr>
          <a:lstStyle/>
          <a:p>
            <a:r>
              <a:rPr lang="en-US" dirty="0"/>
              <a:t>Dataset Feature Distribution</a:t>
            </a:r>
          </a:p>
        </p:txBody>
      </p:sp>
    </p:spTree>
    <p:extLst>
      <p:ext uri="{BB962C8B-B14F-4D97-AF65-F5344CB8AC3E}">
        <p14:creationId xmlns:p14="http://schemas.microsoft.com/office/powerpoint/2010/main" val="337859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1433DF-FFD4-4C55-B7D0-22517CC62F77}"/>
              </a:ext>
            </a:extLst>
          </p:cNvPr>
          <p:cNvSpPr txBox="1"/>
          <p:nvPr/>
        </p:nvSpPr>
        <p:spPr>
          <a:xfrm>
            <a:off x="442127" y="552659"/>
            <a:ext cx="2565061" cy="369332"/>
          </a:xfrm>
          <a:prstGeom prst="rect">
            <a:avLst/>
          </a:prstGeom>
          <a:noFill/>
        </p:spPr>
        <p:txBody>
          <a:bodyPr wrap="none" rtlCol="0">
            <a:spAutoFit/>
          </a:bodyPr>
          <a:lstStyle/>
          <a:p>
            <a:r>
              <a:rPr lang="en-US" dirty="0"/>
              <a:t>We are research oriented</a:t>
            </a:r>
          </a:p>
        </p:txBody>
      </p:sp>
      <p:sp>
        <p:nvSpPr>
          <p:cNvPr id="4" name="TextBox 104">
            <a:extLst>
              <a:ext uri="{FF2B5EF4-FFF2-40B4-BE49-F238E27FC236}">
                <a16:creationId xmlns:a16="http://schemas.microsoft.com/office/drawing/2014/main" id="{211D89A8-BCC0-4EEA-9C0B-AA5B10600486}"/>
              </a:ext>
            </a:extLst>
          </p:cNvPr>
          <p:cNvSpPr txBox="1"/>
          <p:nvPr/>
        </p:nvSpPr>
        <p:spPr>
          <a:xfrm>
            <a:off x="6814428" y="1547454"/>
            <a:ext cx="3765073"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t>The word </a:t>
            </a:r>
            <a:r>
              <a:rPr lang="en-IN" sz="1200" b="1" dirty="0"/>
              <a:t>Love</a:t>
            </a:r>
            <a:r>
              <a:rPr lang="en-IN" sz="1200" dirty="0"/>
              <a:t> is the most used word in movie titles. </a:t>
            </a:r>
            <a:r>
              <a:rPr lang="en-IN" sz="1200" b="1" dirty="0"/>
              <a:t>Girl</a:t>
            </a:r>
            <a:r>
              <a:rPr lang="en-IN" sz="1200" dirty="0"/>
              <a:t>, </a:t>
            </a:r>
            <a:r>
              <a:rPr lang="en-IN" sz="1200" b="1" dirty="0"/>
              <a:t>Day</a:t>
            </a:r>
            <a:r>
              <a:rPr lang="en-IN" sz="1200" dirty="0"/>
              <a:t> and </a:t>
            </a:r>
            <a:r>
              <a:rPr lang="en-IN" sz="1200" b="1" dirty="0"/>
              <a:t>Man</a:t>
            </a:r>
            <a:r>
              <a:rPr lang="en-IN" sz="1200" dirty="0"/>
              <a:t> are also among the most commonly occurring words.</a:t>
            </a:r>
            <a:endParaRPr lang="en-US" sz="1200" dirty="0"/>
          </a:p>
        </p:txBody>
      </p:sp>
      <p:sp>
        <p:nvSpPr>
          <p:cNvPr id="5" name="TextBox 182">
            <a:extLst>
              <a:ext uri="{FF2B5EF4-FFF2-40B4-BE49-F238E27FC236}">
                <a16:creationId xmlns:a16="http://schemas.microsoft.com/office/drawing/2014/main" id="{441BE21D-5270-4484-A06C-BD4D253699AE}"/>
              </a:ext>
            </a:extLst>
          </p:cNvPr>
          <p:cNvSpPr txBox="1"/>
          <p:nvPr/>
        </p:nvSpPr>
        <p:spPr>
          <a:xfrm>
            <a:off x="6814428" y="2630784"/>
            <a:ext cx="376507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b="1" dirty="0"/>
              <a:t>Minions</a:t>
            </a:r>
            <a:r>
              <a:rPr lang="en-IN" sz="1200" dirty="0"/>
              <a:t> is the most popular movie by the TMDB Popularity Score. </a:t>
            </a:r>
            <a:r>
              <a:rPr lang="en-IN" sz="1200" b="1" dirty="0"/>
              <a:t>Wonder Woman</a:t>
            </a:r>
            <a:r>
              <a:rPr lang="en-IN" sz="1200" dirty="0"/>
              <a:t> and </a:t>
            </a:r>
            <a:r>
              <a:rPr lang="en-IN" sz="1200" b="1" dirty="0"/>
              <a:t>Beauty and the Beast</a:t>
            </a:r>
            <a:r>
              <a:rPr lang="en-IN" sz="1200" dirty="0"/>
              <a:t>, two extremely successful woman centric movies come in second and third respectively</a:t>
            </a:r>
            <a:endParaRPr lang="en-US" sz="1200" dirty="0"/>
          </a:p>
        </p:txBody>
      </p:sp>
      <p:sp>
        <p:nvSpPr>
          <p:cNvPr id="6" name="TextBox 185">
            <a:extLst>
              <a:ext uri="{FF2B5EF4-FFF2-40B4-BE49-F238E27FC236}">
                <a16:creationId xmlns:a16="http://schemas.microsoft.com/office/drawing/2014/main" id="{64D20241-7B59-4041-98A5-92327728B10F}"/>
              </a:ext>
            </a:extLst>
          </p:cNvPr>
          <p:cNvSpPr txBox="1"/>
          <p:nvPr/>
        </p:nvSpPr>
        <p:spPr>
          <a:xfrm>
            <a:off x="6814428" y="4289968"/>
            <a:ext cx="3765073"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Uncover relationship among a different combination of actors, directors and producers to find out what works best.</a:t>
            </a:r>
          </a:p>
        </p:txBody>
      </p:sp>
      <p:sp>
        <p:nvSpPr>
          <p:cNvPr id="7" name="TextBox 188">
            <a:extLst>
              <a:ext uri="{FF2B5EF4-FFF2-40B4-BE49-F238E27FC236}">
                <a16:creationId xmlns:a16="http://schemas.microsoft.com/office/drawing/2014/main" id="{C31FC753-F212-4B29-AC8C-61DCA060252C}"/>
              </a:ext>
            </a:extLst>
          </p:cNvPr>
          <p:cNvSpPr txBox="1"/>
          <p:nvPr/>
        </p:nvSpPr>
        <p:spPr>
          <a:xfrm>
            <a:off x="6814428" y="5764486"/>
            <a:ext cx="3765073"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Create new features that positively impact the model performance and predictions</a:t>
            </a:r>
          </a:p>
        </p:txBody>
      </p:sp>
      <p:grpSp>
        <p:nvGrpSpPr>
          <p:cNvPr id="8" name="Group 7">
            <a:extLst>
              <a:ext uri="{FF2B5EF4-FFF2-40B4-BE49-F238E27FC236}">
                <a16:creationId xmlns:a16="http://schemas.microsoft.com/office/drawing/2014/main" id="{2B28185E-8401-4471-B403-AEDB207844BA}"/>
              </a:ext>
            </a:extLst>
          </p:cNvPr>
          <p:cNvGrpSpPr/>
          <p:nvPr/>
        </p:nvGrpSpPr>
        <p:grpSpPr>
          <a:xfrm>
            <a:off x="1612500" y="1329865"/>
            <a:ext cx="4977838" cy="4961462"/>
            <a:chOff x="1966751" y="1498241"/>
            <a:chExt cx="4771784" cy="4756085"/>
          </a:xfrm>
        </p:grpSpPr>
        <p:cxnSp>
          <p:nvCxnSpPr>
            <p:cNvPr id="9" name="Straight Connector 8">
              <a:extLst>
                <a:ext uri="{FF2B5EF4-FFF2-40B4-BE49-F238E27FC236}">
                  <a16:creationId xmlns:a16="http://schemas.microsoft.com/office/drawing/2014/main" id="{BEA3A0A4-1E2C-41B5-AE0F-DFEDB69E109A}"/>
                </a:ext>
              </a:extLst>
            </p:cNvPr>
            <p:cNvCxnSpPr/>
            <p:nvPr/>
          </p:nvCxnSpPr>
          <p:spPr>
            <a:xfrm flipV="1">
              <a:off x="4280661" y="1976396"/>
              <a:ext cx="2457874" cy="1"/>
            </a:xfrm>
            <a:prstGeom prst="line">
              <a:avLst/>
            </a:prstGeom>
            <a:ln>
              <a:solidFill>
                <a:srgbClr val="016AA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3810A6-394A-4470-9509-A4804ACF4F94}"/>
                </a:ext>
              </a:extLst>
            </p:cNvPr>
            <p:cNvCxnSpPr/>
            <p:nvPr/>
          </p:nvCxnSpPr>
          <p:spPr>
            <a:xfrm>
              <a:off x="4619480" y="5928220"/>
              <a:ext cx="2119055" cy="1"/>
            </a:xfrm>
            <a:prstGeom prst="line">
              <a:avLst/>
            </a:prstGeom>
            <a:ln>
              <a:solidFill>
                <a:srgbClr val="AAAAA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2B8A1F-B2B3-43B8-B71D-74F94F3F8976}"/>
                </a:ext>
              </a:extLst>
            </p:cNvPr>
            <p:cNvCxnSpPr/>
            <p:nvPr/>
          </p:nvCxnSpPr>
          <p:spPr>
            <a:xfrm>
              <a:off x="5715033" y="4512834"/>
              <a:ext cx="1023502" cy="1"/>
            </a:xfrm>
            <a:prstGeom prst="line">
              <a:avLst/>
            </a:prstGeom>
            <a:ln>
              <a:solidFill>
                <a:srgbClr val="FEA34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2CB89F-0C0F-4045-836E-136EB428FF7B}"/>
                </a:ext>
              </a:extLst>
            </p:cNvPr>
            <p:cNvCxnSpPr/>
            <p:nvPr/>
          </p:nvCxnSpPr>
          <p:spPr>
            <a:xfrm>
              <a:off x="5769427" y="3097447"/>
              <a:ext cx="969108" cy="1"/>
            </a:xfrm>
            <a:prstGeom prst="line">
              <a:avLst/>
            </a:prstGeom>
            <a:ln>
              <a:solidFill>
                <a:srgbClr val="46B688"/>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53B9C98-CF07-41C2-88E6-D7C7732F071D}"/>
                </a:ext>
              </a:extLst>
            </p:cNvPr>
            <p:cNvSpPr>
              <a:spLocks noChangeArrowheads="1"/>
            </p:cNvSpPr>
            <p:nvPr/>
          </p:nvSpPr>
          <p:spPr bwMode="auto">
            <a:xfrm>
              <a:off x="1966751" y="2189756"/>
              <a:ext cx="3686160" cy="3686158"/>
            </a:xfrm>
            <a:prstGeom prst="ellipse">
              <a:avLst/>
            </a:prstGeom>
            <a:solidFill>
              <a:schemeClr val="bg1">
                <a:lumMod val="75000"/>
                <a:lumOff val="2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314">
              <a:extLst>
                <a:ext uri="{FF2B5EF4-FFF2-40B4-BE49-F238E27FC236}">
                  <a16:creationId xmlns:a16="http://schemas.microsoft.com/office/drawing/2014/main" id="{9505C0C3-4572-4817-9E84-377CC4F05F7F}"/>
                </a:ext>
              </a:extLst>
            </p:cNvPr>
            <p:cNvSpPr>
              <a:spLocks/>
            </p:cNvSpPr>
            <p:nvPr/>
          </p:nvSpPr>
          <p:spPr bwMode="auto">
            <a:xfrm>
              <a:off x="3768532" y="4715706"/>
              <a:ext cx="1411844" cy="1538620"/>
            </a:xfrm>
            <a:custGeom>
              <a:avLst/>
              <a:gdLst>
                <a:gd name="T0" fmla="*/ 0 w 310"/>
                <a:gd name="T1" fmla="*/ 28 h 338"/>
                <a:gd name="T2" fmla="*/ 1 w 310"/>
                <a:gd name="T3" fmla="*/ 328 h 338"/>
                <a:gd name="T4" fmla="*/ 310 w 310"/>
                <a:gd name="T5" fmla="*/ 215 h 338"/>
                <a:gd name="T6" fmla="*/ 273 w 310"/>
                <a:gd name="T7" fmla="*/ 96 h 338"/>
                <a:gd name="T8" fmla="*/ 175 w 310"/>
                <a:gd name="T9" fmla="*/ 20 h 338"/>
                <a:gd name="T10" fmla="*/ 105 w 310"/>
                <a:gd name="T11" fmla="*/ 0 h 338"/>
                <a:gd name="T12" fmla="*/ 0 w 310"/>
                <a:gd name="T13" fmla="*/ 28 h 338"/>
              </a:gdLst>
              <a:ahLst/>
              <a:cxnLst>
                <a:cxn ang="0">
                  <a:pos x="T0" y="T1"/>
                </a:cxn>
                <a:cxn ang="0">
                  <a:pos x="T2" y="T3"/>
                </a:cxn>
                <a:cxn ang="0">
                  <a:pos x="T4" y="T5"/>
                </a:cxn>
                <a:cxn ang="0">
                  <a:pos x="T6" y="T7"/>
                </a:cxn>
                <a:cxn ang="0">
                  <a:pos x="T8" y="T9"/>
                </a:cxn>
                <a:cxn ang="0">
                  <a:pos x="T10" y="T11"/>
                </a:cxn>
                <a:cxn ang="0">
                  <a:pos x="T12" y="T13"/>
                </a:cxn>
              </a:cxnLst>
              <a:rect l="0" t="0" r="r" b="b"/>
              <a:pathLst>
                <a:path w="310" h="338">
                  <a:moveTo>
                    <a:pt x="0" y="28"/>
                  </a:moveTo>
                  <a:cubicBezTo>
                    <a:pt x="1" y="328"/>
                    <a:pt x="1" y="328"/>
                    <a:pt x="1" y="328"/>
                  </a:cubicBezTo>
                  <a:cubicBezTo>
                    <a:pt x="1" y="328"/>
                    <a:pt x="174" y="338"/>
                    <a:pt x="310" y="215"/>
                  </a:cubicBezTo>
                  <a:cubicBezTo>
                    <a:pt x="273" y="96"/>
                    <a:pt x="273" y="96"/>
                    <a:pt x="273" y="96"/>
                  </a:cubicBezTo>
                  <a:cubicBezTo>
                    <a:pt x="175" y="20"/>
                    <a:pt x="175" y="20"/>
                    <a:pt x="175" y="20"/>
                  </a:cubicBezTo>
                  <a:cubicBezTo>
                    <a:pt x="105" y="0"/>
                    <a:pt x="105" y="0"/>
                    <a:pt x="105" y="0"/>
                  </a:cubicBezTo>
                  <a:lnTo>
                    <a:pt x="0" y="28"/>
                  </a:lnTo>
                  <a:close/>
                </a:path>
              </a:pathLst>
            </a:cu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315">
              <a:extLst>
                <a:ext uri="{FF2B5EF4-FFF2-40B4-BE49-F238E27FC236}">
                  <a16:creationId xmlns:a16="http://schemas.microsoft.com/office/drawing/2014/main" id="{15F54EF7-9241-4E2F-96CB-D47620B820CC}"/>
                </a:ext>
              </a:extLst>
            </p:cNvPr>
            <p:cNvSpPr>
              <a:spLocks/>
            </p:cNvSpPr>
            <p:nvPr/>
          </p:nvSpPr>
          <p:spPr bwMode="auto">
            <a:xfrm>
              <a:off x="4246830" y="4041479"/>
              <a:ext cx="1811386" cy="1774888"/>
            </a:xfrm>
            <a:custGeom>
              <a:avLst/>
              <a:gdLst>
                <a:gd name="T0" fmla="*/ 231 w 398"/>
                <a:gd name="T1" fmla="*/ 390 h 390"/>
                <a:gd name="T2" fmla="*/ 0 w 398"/>
                <a:gd name="T3" fmla="*/ 148 h 390"/>
                <a:gd name="T4" fmla="*/ 80 w 398"/>
                <a:gd name="T5" fmla="*/ 28 h 390"/>
                <a:gd name="T6" fmla="*/ 398 w 398"/>
                <a:gd name="T7" fmla="*/ 0 h 390"/>
                <a:gd name="T8" fmla="*/ 396 w 398"/>
                <a:gd name="T9" fmla="*/ 27 h 390"/>
                <a:gd name="T10" fmla="*/ 231 w 398"/>
                <a:gd name="T11" fmla="*/ 390 h 390"/>
              </a:gdLst>
              <a:ahLst/>
              <a:cxnLst>
                <a:cxn ang="0">
                  <a:pos x="T0" y="T1"/>
                </a:cxn>
                <a:cxn ang="0">
                  <a:pos x="T2" y="T3"/>
                </a:cxn>
                <a:cxn ang="0">
                  <a:pos x="T4" y="T5"/>
                </a:cxn>
                <a:cxn ang="0">
                  <a:pos x="T6" y="T7"/>
                </a:cxn>
                <a:cxn ang="0">
                  <a:pos x="T8" y="T9"/>
                </a:cxn>
                <a:cxn ang="0">
                  <a:pos x="T10" y="T11"/>
                </a:cxn>
              </a:cxnLst>
              <a:rect l="0" t="0" r="r" b="b"/>
              <a:pathLst>
                <a:path w="398" h="390">
                  <a:moveTo>
                    <a:pt x="231" y="390"/>
                  </a:moveTo>
                  <a:cubicBezTo>
                    <a:pt x="0" y="148"/>
                    <a:pt x="0" y="148"/>
                    <a:pt x="0" y="148"/>
                  </a:cubicBezTo>
                  <a:cubicBezTo>
                    <a:pt x="80" y="28"/>
                    <a:pt x="80" y="28"/>
                    <a:pt x="80" y="28"/>
                  </a:cubicBezTo>
                  <a:cubicBezTo>
                    <a:pt x="398" y="0"/>
                    <a:pt x="398" y="0"/>
                    <a:pt x="398" y="0"/>
                  </a:cubicBezTo>
                  <a:cubicBezTo>
                    <a:pt x="396" y="27"/>
                    <a:pt x="396" y="27"/>
                    <a:pt x="396" y="27"/>
                  </a:cubicBezTo>
                  <a:cubicBezTo>
                    <a:pt x="396" y="27"/>
                    <a:pt x="388" y="250"/>
                    <a:pt x="231" y="390"/>
                  </a:cubicBezTo>
                  <a:close/>
                </a:path>
              </a:pathLst>
            </a:custGeom>
            <a:solidFill>
              <a:srgbClr val="FEA34F"/>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02">
              <a:extLst>
                <a:ext uri="{FF2B5EF4-FFF2-40B4-BE49-F238E27FC236}">
                  <a16:creationId xmlns:a16="http://schemas.microsoft.com/office/drawing/2014/main" id="{BBAC0B91-7105-4263-90F7-32808ED7A761}"/>
                </a:ext>
              </a:extLst>
            </p:cNvPr>
            <p:cNvSpPr>
              <a:spLocks/>
            </p:cNvSpPr>
            <p:nvPr/>
          </p:nvSpPr>
          <p:spPr bwMode="auto">
            <a:xfrm>
              <a:off x="4360162" y="2303087"/>
              <a:ext cx="1840198" cy="1867090"/>
            </a:xfrm>
            <a:custGeom>
              <a:avLst/>
              <a:gdLst>
                <a:gd name="T0" fmla="*/ 403 w 404"/>
                <a:gd name="T1" fmla="*/ 409 h 410"/>
                <a:gd name="T2" fmla="*/ 55 w 404"/>
                <a:gd name="T3" fmla="*/ 410 h 410"/>
                <a:gd name="T4" fmla="*/ 0 w 404"/>
                <a:gd name="T5" fmla="*/ 256 h 410"/>
                <a:gd name="T6" fmla="*/ 222 w 404"/>
                <a:gd name="T7" fmla="*/ 0 h 410"/>
                <a:gd name="T8" fmla="*/ 244 w 404"/>
                <a:gd name="T9" fmla="*/ 17 h 410"/>
                <a:gd name="T10" fmla="*/ 403 w 404"/>
                <a:gd name="T11" fmla="*/ 409 h 410"/>
              </a:gdLst>
              <a:ahLst/>
              <a:cxnLst>
                <a:cxn ang="0">
                  <a:pos x="T0" y="T1"/>
                </a:cxn>
                <a:cxn ang="0">
                  <a:pos x="T2" y="T3"/>
                </a:cxn>
                <a:cxn ang="0">
                  <a:pos x="T4" y="T5"/>
                </a:cxn>
                <a:cxn ang="0">
                  <a:pos x="T6" y="T7"/>
                </a:cxn>
                <a:cxn ang="0">
                  <a:pos x="T8" y="T9"/>
                </a:cxn>
                <a:cxn ang="0">
                  <a:pos x="T10" y="T11"/>
                </a:cxn>
              </a:cxnLst>
              <a:rect l="0" t="0" r="r" b="b"/>
              <a:pathLst>
                <a:path w="404" h="410">
                  <a:moveTo>
                    <a:pt x="403" y="409"/>
                  </a:moveTo>
                  <a:cubicBezTo>
                    <a:pt x="55" y="410"/>
                    <a:pt x="55" y="410"/>
                    <a:pt x="55" y="410"/>
                  </a:cubicBezTo>
                  <a:cubicBezTo>
                    <a:pt x="0" y="256"/>
                    <a:pt x="0" y="256"/>
                    <a:pt x="0" y="256"/>
                  </a:cubicBezTo>
                  <a:cubicBezTo>
                    <a:pt x="222" y="0"/>
                    <a:pt x="222" y="0"/>
                    <a:pt x="222" y="0"/>
                  </a:cubicBezTo>
                  <a:cubicBezTo>
                    <a:pt x="244" y="17"/>
                    <a:pt x="244" y="17"/>
                    <a:pt x="244" y="17"/>
                  </a:cubicBezTo>
                  <a:cubicBezTo>
                    <a:pt x="244" y="17"/>
                    <a:pt x="404" y="167"/>
                    <a:pt x="403" y="409"/>
                  </a:cubicBezTo>
                  <a:close/>
                </a:path>
              </a:pathLst>
            </a:custGeom>
            <a:solidFill>
              <a:srgbClr val="46B688"/>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503">
              <a:extLst>
                <a:ext uri="{FF2B5EF4-FFF2-40B4-BE49-F238E27FC236}">
                  <a16:creationId xmlns:a16="http://schemas.microsoft.com/office/drawing/2014/main" id="{ECB1FFA4-E86E-4CFC-8045-729B55B1433B}"/>
                </a:ext>
              </a:extLst>
            </p:cNvPr>
            <p:cNvSpPr>
              <a:spLocks/>
            </p:cNvSpPr>
            <p:nvPr/>
          </p:nvSpPr>
          <p:spPr bwMode="auto">
            <a:xfrm>
              <a:off x="3595653" y="1498241"/>
              <a:ext cx="1957372" cy="1984263"/>
            </a:xfrm>
            <a:custGeom>
              <a:avLst/>
              <a:gdLst>
                <a:gd name="T0" fmla="*/ 0 w 430"/>
                <a:gd name="T1" fmla="*/ 6 h 436"/>
                <a:gd name="T2" fmla="*/ 7 w 430"/>
                <a:gd name="T3" fmla="*/ 383 h 436"/>
                <a:gd name="T4" fmla="*/ 177 w 430"/>
                <a:gd name="T5" fmla="*/ 436 h 436"/>
                <a:gd name="T6" fmla="*/ 430 w 430"/>
                <a:gd name="T7" fmla="*/ 175 h 436"/>
                <a:gd name="T8" fmla="*/ 0 w 430"/>
                <a:gd name="T9" fmla="*/ 6 h 436"/>
              </a:gdLst>
              <a:ahLst/>
              <a:cxnLst>
                <a:cxn ang="0">
                  <a:pos x="T0" y="T1"/>
                </a:cxn>
                <a:cxn ang="0">
                  <a:pos x="T2" y="T3"/>
                </a:cxn>
                <a:cxn ang="0">
                  <a:pos x="T4" y="T5"/>
                </a:cxn>
                <a:cxn ang="0">
                  <a:pos x="T6" y="T7"/>
                </a:cxn>
                <a:cxn ang="0">
                  <a:pos x="T8" y="T9"/>
                </a:cxn>
              </a:cxnLst>
              <a:rect l="0" t="0" r="r" b="b"/>
              <a:pathLst>
                <a:path w="430" h="436">
                  <a:moveTo>
                    <a:pt x="0" y="6"/>
                  </a:moveTo>
                  <a:cubicBezTo>
                    <a:pt x="7" y="383"/>
                    <a:pt x="7" y="383"/>
                    <a:pt x="7" y="383"/>
                  </a:cubicBezTo>
                  <a:cubicBezTo>
                    <a:pt x="177" y="436"/>
                    <a:pt x="177" y="436"/>
                    <a:pt x="177" y="436"/>
                  </a:cubicBezTo>
                  <a:cubicBezTo>
                    <a:pt x="430" y="175"/>
                    <a:pt x="430" y="175"/>
                    <a:pt x="430" y="175"/>
                  </a:cubicBezTo>
                  <a:cubicBezTo>
                    <a:pt x="430" y="175"/>
                    <a:pt x="262" y="0"/>
                    <a:pt x="0" y="6"/>
                  </a:cubicBezTo>
                  <a:close/>
                </a:path>
              </a:pathLst>
            </a:custGeom>
            <a:solidFill>
              <a:srgbClr val="016AA3"/>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8" name="Group 17">
              <a:extLst>
                <a:ext uri="{FF2B5EF4-FFF2-40B4-BE49-F238E27FC236}">
                  <a16:creationId xmlns:a16="http://schemas.microsoft.com/office/drawing/2014/main" id="{10189969-CE90-4E67-90FB-70237FA0F1AA}"/>
                </a:ext>
              </a:extLst>
            </p:cNvPr>
            <p:cNvGrpSpPr/>
            <p:nvPr/>
          </p:nvGrpSpPr>
          <p:grpSpPr>
            <a:xfrm>
              <a:off x="2844592" y="3067595"/>
              <a:ext cx="1930480" cy="1930479"/>
              <a:chOff x="1497013" y="3295650"/>
              <a:chExt cx="1595438" cy="1595437"/>
            </a:xfrm>
          </p:grpSpPr>
          <p:sp>
            <p:nvSpPr>
              <p:cNvPr id="30" name="Oval 29">
                <a:extLst>
                  <a:ext uri="{FF2B5EF4-FFF2-40B4-BE49-F238E27FC236}">
                    <a16:creationId xmlns:a16="http://schemas.microsoft.com/office/drawing/2014/main" id="{13BDA33E-F731-4EC9-BE98-9C7956F9E2F1}"/>
                  </a:ext>
                </a:extLst>
              </p:cNvPr>
              <p:cNvSpPr>
                <a:spLocks noChangeArrowheads="1"/>
              </p:cNvSpPr>
              <p:nvPr/>
            </p:nvSpPr>
            <p:spPr bwMode="auto">
              <a:xfrm>
                <a:off x="1497013" y="3295650"/>
                <a:ext cx="1595438" cy="1595437"/>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Oval 30">
                <a:extLst>
                  <a:ext uri="{FF2B5EF4-FFF2-40B4-BE49-F238E27FC236}">
                    <a16:creationId xmlns:a16="http://schemas.microsoft.com/office/drawing/2014/main" id="{BD0915A6-BD9A-4038-AEE4-BCAD84D425D5}"/>
                  </a:ext>
                </a:extLst>
              </p:cNvPr>
              <p:cNvSpPr>
                <a:spLocks noChangeArrowheads="1"/>
              </p:cNvSpPr>
              <p:nvPr/>
            </p:nvSpPr>
            <p:spPr bwMode="auto">
              <a:xfrm>
                <a:off x="1625600" y="3424238"/>
                <a:ext cx="1338263" cy="1338262"/>
              </a:xfrm>
              <a:prstGeom prst="ellipse">
                <a:avLst/>
              </a:pr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Oval 31">
                <a:extLst>
                  <a:ext uri="{FF2B5EF4-FFF2-40B4-BE49-F238E27FC236}">
                    <a16:creationId xmlns:a16="http://schemas.microsoft.com/office/drawing/2014/main" id="{65A82ADB-49D1-4DD1-BFA8-CF114276B1A0}"/>
                  </a:ext>
                </a:extLst>
              </p:cNvPr>
              <p:cNvSpPr>
                <a:spLocks noChangeArrowheads="1"/>
              </p:cNvSpPr>
              <p:nvPr/>
            </p:nvSpPr>
            <p:spPr bwMode="auto">
              <a:xfrm>
                <a:off x="1733106" y="3531743"/>
                <a:ext cx="1123251" cy="1123251"/>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TextBox 105">
              <a:extLst>
                <a:ext uri="{FF2B5EF4-FFF2-40B4-BE49-F238E27FC236}">
                  <a16:creationId xmlns:a16="http://schemas.microsoft.com/office/drawing/2014/main" id="{4B50B15A-79F1-4449-94A0-6FD91444F75D}"/>
                </a:ext>
              </a:extLst>
            </p:cNvPr>
            <p:cNvSpPr txBox="1"/>
            <p:nvPr/>
          </p:nvSpPr>
          <p:spPr>
            <a:xfrm>
              <a:off x="3794295" y="2389459"/>
              <a:ext cx="993205" cy="5310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solidFill>
                </a:rPr>
                <a:t>Trending keywords, genres</a:t>
              </a:r>
            </a:p>
          </p:txBody>
        </p:sp>
        <p:sp>
          <p:nvSpPr>
            <p:cNvPr id="20" name="TextBox 128">
              <a:extLst>
                <a:ext uri="{FF2B5EF4-FFF2-40B4-BE49-F238E27FC236}">
                  <a16:creationId xmlns:a16="http://schemas.microsoft.com/office/drawing/2014/main" id="{49884F76-FDEE-46C3-8F46-CA668976B446}"/>
                </a:ext>
              </a:extLst>
            </p:cNvPr>
            <p:cNvSpPr txBox="1"/>
            <p:nvPr/>
          </p:nvSpPr>
          <p:spPr>
            <a:xfrm>
              <a:off x="4875831" y="3443084"/>
              <a:ext cx="993205" cy="5310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solidFill>
                </a:rPr>
                <a:t>Popular Movies, Actors, Directors</a:t>
              </a:r>
            </a:p>
          </p:txBody>
        </p:sp>
        <p:sp>
          <p:nvSpPr>
            <p:cNvPr id="21" name="TextBox 133">
              <a:extLst>
                <a:ext uri="{FF2B5EF4-FFF2-40B4-BE49-F238E27FC236}">
                  <a16:creationId xmlns:a16="http://schemas.microsoft.com/office/drawing/2014/main" id="{A796904C-64AB-4688-B706-B184D2B8E844}"/>
                </a:ext>
              </a:extLst>
            </p:cNvPr>
            <p:cNvSpPr txBox="1"/>
            <p:nvPr/>
          </p:nvSpPr>
          <p:spPr>
            <a:xfrm>
              <a:off x="4778966" y="4733793"/>
              <a:ext cx="993205" cy="3540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solidFill>
                </a:rPr>
                <a:t>Uncover hidden relationships</a:t>
              </a:r>
            </a:p>
          </p:txBody>
        </p:sp>
        <p:sp>
          <p:nvSpPr>
            <p:cNvPr id="22" name="TextBox 138">
              <a:extLst>
                <a:ext uri="{FF2B5EF4-FFF2-40B4-BE49-F238E27FC236}">
                  <a16:creationId xmlns:a16="http://schemas.microsoft.com/office/drawing/2014/main" id="{AB63F9E3-927D-4196-9846-12868256258C}"/>
                </a:ext>
              </a:extLst>
            </p:cNvPr>
            <p:cNvSpPr txBox="1"/>
            <p:nvPr/>
          </p:nvSpPr>
          <p:spPr>
            <a:xfrm>
              <a:off x="3837136" y="5508569"/>
              <a:ext cx="993205" cy="3540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solidFill>
                </a:rPr>
                <a:t>Feature Engineering</a:t>
              </a:r>
            </a:p>
          </p:txBody>
        </p:sp>
        <p:sp>
          <p:nvSpPr>
            <p:cNvPr id="23" name="TextBox 105">
              <a:extLst>
                <a:ext uri="{FF2B5EF4-FFF2-40B4-BE49-F238E27FC236}">
                  <a16:creationId xmlns:a16="http://schemas.microsoft.com/office/drawing/2014/main" id="{EF3C507E-E19D-4569-8C7B-197E4A1CB128}"/>
                </a:ext>
              </a:extLst>
            </p:cNvPr>
            <p:cNvSpPr txBox="1"/>
            <p:nvPr/>
          </p:nvSpPr>
          <p:spPr>
            <a:xfrm>
              <a:off x="3851488" y="1972356"/>
              <a:ext cx="993205"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chemeClr val="bg1"/>
                  </a:solidFill>
                  <a:latin typeface="+mj-lt"/>
                </a:rPr>
                <a:t>01</a:t>
              </a:r>
            </a:p>
          </p:txBody>
        </p:sp>
        <p:sp>
          <p:nvSpPr>
            <p:cNvPr id="24" name="TextBox 105">
              <a:extLst>
                <a:ext uri="{FF2B5EF4-FFF2-40B4-BE49-F238E27FC236}">
                  <a16:creationId xmlns:a16="http://schemas.microsoft.com/office/drawing/2014/main" id="{3388F135-1F6C-4D6A-B919-738BE28CD0F3}"/>
                </a:ext>
              </a:extLst>
            </p:cNvPr>
            <p:cNvSpPr txBox="1"/>
            <p:nvPr/>
          </p:nvSpPr>
          <p:spPr>
            <a:xfrm>
              <a:off x="4875831" y="3020710"/>
              <a:ext cx="993205"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chemeClr val="bg1"/>
                  </a:solidFill>
                  <a:latin typeface="+mj-lt"/>
                </a:rPr>
                <a:t>02</a:t>
              </a:r>
            </a:p>
          </p:txBody>
        </p:sp>
        <p:sp>
          <p:nvSpPr>
            <p:cNvPr id="25" name="TextBox 105">
              <a:extLst>
                <a:ext uri="{FF2B5EF4-FFF2-40B4-BE49-F238E27FC236}">
                  <a16:creationId xmlns:a16="http://schemas.microsoft.com/office/drawing/2014/main" id="{9B4D1727-0585-49A1-98DD-C44EC2A517AB}"/>
                </a:ext>
              </a:extLst>
            </p:cNvPr>
            <p:cNvSpPr txBox="1"/>
            <p:nvPr/>
          </p:nvSpPr>
          <p:spPr>
            <a:xfrm>
              <a:off x="4787500" y="4334196"/>
              <a:ext cx="993205"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chemeClr val="bg1"/>
                  </a:solidFill>
                  <a:latin typeface="+mj-lt"/>
                </a:rPr>
                <a:t>03</a:t>
              </a:r>
            </a:p>
          </p:txBody>
        </p:sp>
        <p:sp>
          <p:nvSpPr>
            <p:cNvPr id="26" name="TextBox 105">
              <a:extLst>
                <a:ext uri="{FF2B5EF4-FFF2-40B4-BE49-F238E27FC236}">
                  <a16:creationId xmlns:a16="http://schemas.microsoft.com/office/drawing/2014/main" id="{D826A627-BD4F-46CD-A91D-26D9192B66D6}"/>
                </a:ext>
              </a:extLst>
            </p:cNvPr>
            <p:cNvSpPr txBox="1"/>
            <p:nvPr/>
          </p:nvSpPr>
          <p:spPr>
            <a:xfrm>
              <a:off x="3851488" y="5105389"/>
              <a:ext cx="993205"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chemeClr val="bg1"/>
                  </a:solidFill>
                  <a:latin typeface="+mj-lt"/>
                </a:rPr>
                <a:t>04</a:t>
              </a:r>
            </a:p>
          </p:txBody>
        </p:sp>
        <p:grpSp>
          <p:nvGrpSpPr>
            <p:cNvPr id="27" name="Group 26">
              <a:extLst>
                <a:ext uri="{FF2B5EF4-FFF2-40B4-BE49-F238E27FC236}">
                  <a16:creationId xmlns:a16="http://schemas.microsoft.com/office/drawing/2014/main" id="{168017E0-7C1A-4E38-AA52-A663688923A1}"/>
                </a:ext>
              </a:extLst>
            </p:cNvPr>
            <p:cNvGrpSpPr/>
            <p:nvPr/>
          </p:nvGrpSpPr>
          <p:grpSpPr>
            <a:xfrm>
              <a:off x="3486710" y="3711635"/>
              <a:ext cx="642400" cy="642400"/>
              <a:chOff x="7613650" y="1387475"/>
              <a:chExt cx="284163" cy="284163"/>
            </a:xfrm>
            <a:solidFill>
              <a:srgbClr val="AAAAAA"/>
            </a:solidFill>
            <a:effectLst>
              <a:outerShdw blurRad="38100" dist="25400" dir="5400000" algn="ctr" rotWithShape="0">
                <a:srgbClr val="000000">
                  <a:alpha val="20000"/>
                </a:srgbClr>
              </a:outerShdw>
            </a:effectLst>
          </p:grpSpPr>
          <p:sp>
            <p:nvSpPr>
              <p:cNvPr id="28" name="Freeform 4359">
                <a:extLst>
                  <a:ext uri="{FF2B5EF4-FFF2-40B4-BE49-F238E27FC236}">
                    <a16:creationId xmlns:a16="http://schemas.microsoft.com/office/drawing/2014/main" id="{9811AFCD-54B2-4F5E-9190-D0D1D0FCECE1}"/>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60">
                <a:extLst>
                  <a:ext uri="{FF2B5EF4-FFF2-40B4-BE49-F238E27FC236}">
                    <a16:creationId xmlns:a16="http://schemas.microsoft.com/office/drawing/2014/main" id="{BEA53923-21AC-41E6-9067-BF5D0D77CD78}"/>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4" name="Picture 33" descr="A close-up of a dollar bill&#10;&#10;Description automatically generated with medium confidence">
            <a:extLst>
              <a:ext uri="{FF2B5EF4-FFF2-40B4-BE49-F238E27FC236}">
                <a16:creationId xmlns:a16="http://schemas.microsoft.com/office/drawing/2014/main" id="{720F1E52-8234-4247-B8CA-ED25BFDBF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214" y="2119981"/>
            <a:ext cx="7164843" cy="3616758"/>
          </a:xfrm>
          <a:prstGeom prst="rect">
            <a:avLst/>
          </a:prstGeom>
        </p:spPr>
      </p:pic>
      <p:pic>
        <p:nvPicPr>
          <p:cNvPr id="35" name="Picture 34" descr="Diagram, schematic&#10;&#10;Description automatically generated">
            <a:extLst>
              <a:ext uri="{FF2B5EF4-FFF2-40B4-BE49-F238E27FC236}">
                <a16:creationId xmlns:a16="http://schemas.microsoft.com/office/drawing/2014/main" id="{3BCCD059-004E-4025-B085-BFCD84EFA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27" y="1417077"/>
            <a:ext cx="11367764" cy="4761438"/>
          </a:xfrm>
          <a:prstGeom prst="rect">
            <a:avLst/>
          </a:prstGeom>
        </p:spPr>
      </p:pic>
      <p:pic>
        <p:nvPicPr>
          <p:cNvPr id="2" name="Picture 1">
            <a:extLst>
              <a:ext uri="{FF2B5EF4-FFF2-40B4-BE49-F238E27FC236}">
                <a16:creationId xmlns:a16="http://schemas.microsoft.com/office/drawing/2014/main" id="{2348C13D-7FBC-4523-8FEE-CB6AD5CC65CB}"/>
              </a:ext>
            </a:extLst>
          </p:cNvPr>
          <p:cNvPicPr>
            <a:picLocks noChangeAspect="1"/>
          </p:cNvPicPr>
          <p:nvPr/>
        </p:nvPicPr>
        <p:blipFill>
          <a:blip r:embed="rId5"/>
          <a:stretch>
            <a:fillRect/>
          </a:stretch>
        </p:blipFill>
        <p:spPr>
          <a:xfrm>
            <a:off x="657067" y="1622033"/>
            <a:ext cx="11144566" cy="4200645"/>
          </a:xfrm>
          <a:prstGeom prst="rect">
            <a:avLst/>
          </a:prstGeom>
        </p:spPr>
      </p:pic>
    </p:spTree>
    <p:extLst>
      <p:ext uri="{BB962C8B-B14F-4D97-AF65-F5344CB8AC3E}">
        <p14:creationId xmlns:p14="http://schemas.microsoft.com/office/powerpoint/2010/main" val="39251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05E474D-06DB-40E3-B69C-27830A690B53}"/>
              </a:ext>
            </a:extLst>
          </p:cNvPr>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E1D2A3-17CA-45A0-93C1-E9AAEFED385B}"/>
              </a:ext>
            </a:extLst>
          </p:cNvPr>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56EC350-02A6-4517-89BB-B099438B284E}"/>
              </a:ext>
            </a:extLst>
          </p:cNvPr>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CA13FB-A943-4173-BAB5-0B06F999F7E9}"/>
              </a:ext>
            </a:extLst>
          </p:cNvPr>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2C642A1-519A-4C07-81F3-7E8B0804C1AB}"/>
              </a:ext>
            </a:extLst>
          </p:cNvPr>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B58715-AE13-4B7A-A666-6AE626C4B164}"/>
              </a:ext>
            </a:extLst>
          </p:cNvPr>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4702F98-3F5B-4520-ADC5-A504AE34C86A}"/>
              </a:ext>
            </a:extLst>
          </p:cNvPr>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DEA2BAE-8520-4135-96E9-BBE122A0551B}"/>
              </a:ext>
            </a:extLst>
          </p:cNvPr>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D534D3E4-CB99-42CE-BDA2-0D6795D66BA9}"/>
              </a:ext>
            </a:extLst>
          </p:cNvPr>
          <p:cNvCxnSpPr>
            <a:cxnSpLocks/>
          </p:cNvCxnSpPr>
          <p:nvPr/>
        </p:nvCxnSpPr>
        <p:spPr>
          <a:xfrm>
            <a:off x="4010660" y="1117600"/>
            <a:ext cx="0" cy="374534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ACB76E-9697-41F6-A82B-06BC6F5232C6}"/>
              </a:ext>
            </a:extLst>
          </p:cNvPr>
          <p:cNvCxnSpPr>
            <a:cxnSpLocks/>
          </p:cNvCxnSpPr>
          <p:nvPr/>
        </p:nvCxnSpPr>
        <p:spPr>
          <a:xfrm>
            <a:off x="7973060" y="1117600"/>
            <a:ext cx="0" cy="374534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BEEF222-D9C5-4D55-A7DA-0948411A5DA4}"/>
              </a:ext>
            </a:extLst>
          </p:cNvPr>
          <p:cNvSpPr txBox="1"/>
          <p:nvPr/>
        </p:nvSpPr>
        <p:spPr>
          <a:xfrm>
            <a:off x="1193800" y="1117600"/>
            <a:ext cx="1082989" cy="369332"/>
          </a:xfrm>
          <a:prstGeom prst="rect">
            <a:avLst/>
          </a:prstGeom>
          <a:noFill/>
        </p:spPr>
        <p:txBody>
          <a:bodyPr wrap="none" rtlCol="0">
            <a:spAutoFit/>
          </a:bodyPr>
          <a:lstStyle/>
          <a:p>
            <a:r>
              <a:rPr lang="en-US" dirty="0"/>
              <a:t>AdaBoost</a:t>
            </a:r>
          </a:p>
        </p:txBody>
      </p:sp>
      <p:sp>
        <p:nvSpPr>
          <p:cNvPr id="48" name="TextBox 47">
            <a:extLst>
              <a:ext uri="{FF2B5EF4-FFF2-40B4-BE49-F238E27FC236}">
                <a16:creationId xmlns:a16="http://schemas.microsoft.com/office/drawing/2014/main" id="{89E0E9FC-4C3A-4B13-911B-37C839DF1F39}"/>
              </a:ext>
            </a:extLst>
          </p:cNvPr>
          <p:cNvSpPr txBox="1"/>
          <p:nvPr/>
        </p:nvSpPr>
        <p:spPr>
          <a:xfrm>
            <a:off x="5554505" y="1078629"/>
            <a:ext cx="1109086" cy="369332"/>
          </a:xfrm>
          <a:prstGeom prst="rect">
            <a:avLst/>
          </a:prstGeom>
          <a:noFill/>
        </p:spPr>
        <p:txBody>
          <a:bodyPr wrap="none" rtlCol="0">
            <a:spAutoFit/>
          </a:bodyPr>
          <a:lstStyle/>
          <a:p>
            <a:r>
              <a:rPr lang="en-US" dirty="0" err="1"/>
              <a:t>LightGBM</a:t>
            </a:r>
            <a:endParaRPr lang="en-US" dirty="0"/>
          </a:p>
        </p:txBody>
      </p:sp>
      <p:sp>
        <p:nvSpPr>
          <p:cNvPr id="49" name="TextBox 48">
            <a:extLst>
              <a:ext uri="{FF2B5EF4-FFF2-40B4-BE49-F238E27FC236}">
                <a16:creationId xmlns:a16="http://schemas.microsoft.com/office/drawing/2014/main" id="{39D2CB1A-790B-4E9C-B934-651F83EC8A20}"/>
              </a:ext>
            </a:extLst>
          </p:cNvPr>
          <p:cNvSpPr txBox="1"/>
          <p:nvPr/>
        </p:nvSpPr>
        <p:spPr>
          <a:xfrm>
            <a:off x="9915210" y="1039658"/>
            <a:ext cx="976293" cy="369332"/>
          </a:xfrm>
          <a:prstGeom prst="rect">
            <a:avLst/>
          </a:prstGeom>
          <a:noFill/>
        </p:spPr>
        <p:txBody>
          <a:bodyPr wrap="none" rtlCol="0">
            <a:spAutoFit/>
          </a:bodyPr>
          <a:lstStyle/>
          <a:p>
            <a:r>
              <a:rPr lang="en-US" dirty="0" err="1"/>
              <a:t>XGBoost</a:t>
            </a:r>
            <a:endParaRPr lang="en-US" dirty="0"/>
          </a:p>
        </p:txBody>
      </p:sp>
      <p:sp>
        <p:nvSpPr>
          <p:cNvPr id="50" name="TextBox 49">
            <a:extLst>
              <a:ext uri="{FF2B5EF4-FFF2-40B4-BE49-F238E27FC236}">
                <a16:creationId xmlns:a16="http://schemas.microsoft.com/office/drawing/2014/main" id="{C5B8AB8E-4E19-4E71-A65E-4B03B3D44BAD}"/>
              </a:ext>
            </a:extLst>
          </p:cNvPr>
          <p:cNvSpPr txBox="1"/>
          <p:nvPr/>
        </p:nvSpPr>
        <p:spPr>
          <a:xfrm>
            <a:off x="4511591" y="2224476"/>
            <a:ext cx="2085827" cy="923330"/>
          </a:xfrm>
          <a:prstGeom prst="rect">
            <a:avLst/>
          </a:prstGeom>
          <a:noFill/>
        </p:spPr>
        <p:txBody>
          <a:bodyPr wrap="none" rtlCol="0">
            <a:spAutoFit/>
          </a:bodyPr>
          <a:lstStyle/>
          <a:p>
            <a:r>
              <a:rPr lang="en-US" dirty="0"/>
              <a:t>RMSLE: 1.21</a:t>
            </a:r>
          </a:p>
          <a:p>
            <a:endParaRPr lang="en-US" dirty="0"/>
          </a:p>
          <a:p>
            <a:r>
              <a:rPr lang="en-US" dirty="0"/>
              <a:t>MAE: 81,299,105.58</a:t>
            </a:r>
          </a:p>
        </p:txBody>
      </p:sp>
      <p:sp>
        <p:nvSpPr>
          <p:cNvPr id="53" name="TextBox 52">
            <a:extLst>
              <a:ext uri="{FF2B5EF4-FFF2-40B4-BE49-F238E27FC236}">
                <a16:creationId xmlns:a16="http://schemas.microsoft.com/office/drawing/2014/main" id="{E487F1BE-D8EF-4963-AC22-E25718273036}"/>
              </a:ext>
            </a:extLst>
          </p:cNvPr>
          <p:cNvSpPr txBox="1"/>
          <p:nvPr/>
        </p:nvSpPr>
        <p:spPr>
          <a:xfrm>
            <a:off x="911959" y="2224476"/>
            <a:ext cx="2085827" cy="923330"/>
          </a:xfrm>
          <a:prstGeom prst="rect">
            <a:avLst/>
          </a:prstGeom>
          <a:noFill/>
        </p:spPr>
        <p:txBody>
          <a:bodyPr wrap="none" rtlCol="0">
            <a:spAutoFit/>
          </a:bodyPr>
          <a:lstStyle/>
          <a:p>
            <a:r>
              <a:rPr lang="en-US" dirty="0"/>
              <a:t>RMSLE: 1.64</a:t>
            </a:r>
          </a:p>
          <a:p>
            <a:endParaRPr lang="en-US" dirty="0"/>
          </a:p>
          <a:p>
            <a:r>
              <a:rPr lang="en-US" dirty="0"/>
              <a:t>MAE: 81,299,105.58</a:t>
            </a:r>
          </a:p>
        </p:txBody>
      </p:sp>
      <p:sp>
        <p:nvSpPr>
          <p:cNvPr id="2" name="Rectangle 1">
            <a:extLst>
              <a:ext uri="{FF2B5EF4-FFF2-40B4-BE49-F238E27FC236}">
                <a16:creationId xmlns:a16="http://schemas.microsoft.com/office/drawing/2014/main" id="{ACDCD45A-ECBF-49D3-98E0-A1FB51FBC438}"/>
              </a:ext>
            </a:extLst>
          </p:cNvPr>
          <p:cNvSpPr/>
          <p:nvPr/>
        </p:nvSpPr>
        <p:spPr>
          <a:xfrm>
            <a:off x="571500" y="561110"/>
            <a:ext cx="11201400" cy="4727864"/>
          </a:xfrm>
          <a:prstGeom prst="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9338AFC-A23B-44BE-B5A3-78C76D6D5138}"/>
              </a:ext>
            </a:extLst>
          </p:cNvPr>
          <p:cNvSpPr/>
          <p:nvPr/>
        </p:nvSpPr>
        <p:spPr>
          <a:xfrm>
            <a:off x="4802332" y="5104308"/>
            <a:ext cx="2587336" cy="369332"/>
          </a:xfrm>
          <a:prstGeom prst="rect">
            <a:avLst/>
          </a:prstGeom>
          <a:solidFill>
            <a:srgbClr val="0156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Ensemble Methods</a:t>
            </a:r>
          </a:p>
        </p:txBody>
      </p:sp>
      <p:sp>
        <p:nvSpPr>
          <p:cNvPr id="6" name="TextBox 5">
            <a:extLst>
              <a:ext uri="{FF2B5EF4-FFF2-40B4-BE49-F238E27FC236}">
                <a16:creationId xmlns:a16="http://schemas.microsoft.com/office/drawing/2014/main" id="{782B567D-E4A8-41A8-9301-27CEF01E49A8}"/>
              </a:ext>
            </a:extLst>
          </p:cNvPr>
          <p:cNvSpPr txBox="1"/>
          <p:nvPr/>
        </p:nvSpPr>
        <p:spPr>
          <a:xfrm>
            <a:off x="4802332" y="5958730"/>
            <a:ext cx="2836033" cy="369332"/>
          </a:xfrm>
          <a:prstGeom prst="rect">
            <a:avLst/>
          </a:prstGeom>
          <a:noFill/>
        </p:spPr>
        <p:txBody>
          <a:bodyPr wrap="none" rtlCol="0">
            <a:spAutoFit/>
          </a:bodyPr>
          <a:lstStyle/>
          <a:p>
            <a:r>
              <a:rPr lang="en-US" dirty="0"/>
              <a:t>Baseline: 16,959,045,463.58</a:t>
            </a:r>
          </a:p>
        </p:txBody>
      </p:sp>
      <p:sp>
        <p:nvSpPr>
          <p:cNvPr id="23" name="TextBox 22">
            <a:extLst>
              <a:ext uri="{FF2B5EF4-FFF2-40B4-BE49-F238E27FC236}">
                <a16:creationId xmlns:a16="http://schemas.microsoft.com/office/drawing/2014/main" id="{DF1C4125-D3C2-49E3-B70F-131D52CB3771}"/>
              </a:ext>
            </a:extLst>
          </p:cNvPr>
          <p:cNvSpPr txBox="1"/>
          <p:nvPr/>
        </p:nvSpPr>
        <p:spPr>
          <a:xfrm>
            <a:off x="8703439" y="2149026"/>
            <a:ext cx="2085827" cy="923330"/>
          </a:xfrm>
          <a:prstGeom prst="rect">
            <a:avLst/>
          </a:prstGeom>
          <a:noFill/>
        </p:spPr>
        <p:txBody>
          <a:bodyPr wrap="none" rtlCol="0">
            <a:spAutoFit/>
          </a:bodyPr>
          <a:lstStyle/>
          <a:p>
            <a:r>
              <a:rPr lang="en-US" dirty="0"/>
              <a:t>RMSLE: 1.14</a:t>
            </a:r>
          </a:p>
          <a:p>
            <a:endParaRPr lang="en-US" dirty="0"/>
          </a:p>
          <a:p>
            <a:r>
              <a:rPr lang="en-US" dirty="0"/>
              <a:t>MAE: 35,945,307.01</a:t>
            </a:r>
          </a:p>
        </p:txBody>
      </p:sp>
      <p:sp>
        <p:nvSpPr>
          <p:cNvPr id="8" name="Arrow: Right 7">
            <a:extLst>
              <a:ext uri="{FF2B5EF4-FFF2-40B4-BE49-F238E27FC236}">
                <a16:creationId xmlns:a16="http://schemas.microsoft.com/office/drawing/2014/main" id="{DDE1D140-8480-40BE-8703-D36FCD1968F8}"/>
              </a:ext>
            </a:extLst>
          </p:cNvPr>
          <p:cNvSpPr/>
          <p:nvPr/>
        </p:nvSpPr>
        <p:spPr>
          <a:xfrm>
            <a:off x="10297391" y="5860187"/>
            <a:ext cx="1600200" cy="935749"/>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303077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03e2fe1-4846-4393-8cf2-1bc71a04fd88}" enabled="1" method="Privileged" siteId="{41ff26dc-250f-4b13-8981-739be8610c21}" contentBits="0" removed="0"/>
</clbl:labelList>
</file>

<file path=docProps/app.xml><?xml version="1.0" encoding="utf-8"?>
<Properties xmlns="http://schemas.openxmlformats.org/officeDocument/2006/extended-properties" xmlns:vt="http://schemas.openxmlformats.org/officeDocument/2006/docPropsVTypes">
  <TotalTime>3438</TotalTime>
  <Words>1295</Words>
  <Application>Microsoft Office PowerPoint</Application>
  <PresentationFormat>Widescreen</PresentationFormat>
  <Paragraphs>137</Paragraphs>
  <Slides>13</Slides>
  <Notes>9</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Nova Cond</vt:lpstr>
      <vt:lpstr>Calibri</vt:lpstr>
      <vt:lpstr>Calibri Light</vt:lpstr>
      <vt:lpstr>Cascadia Code</vt:lpstr>
      <vt:lpstr>Open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 Mukherjee</dc:creator>
  <cp:lastModifiedBy>Sourav Mukherjee</cp:lastModifiedBy>
  <cp:revision>32</cp:revision>
  <dcterms:created xsi:type="dcterms:W3CDTF">2022-12-05T16:43:51Z</dcterms:created>
  <dcterms:modified xsi:type="dcterms:W3CDTF">2022-12-09T02:58:40Z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SLB-Private</vt:lpwstr>
  </property>
  <property fmtid="{D5CDD505-2E9C-101B-9397-08002B2CF9AE}" pid="3" name="MSIP_Label_8bb759f6-5337-4dc5-b19b-e74b6da11f8f_Enabled">
    <vt:lpwstr>true</vt:lpwstr>
  </property>
  <property fmtid="{D5CDD505-2E9C-101B-9397-08002B2CF9AE}" pid="4" name="MSIP_Label_8bb759f6-5337-4dc5-b19b-e74b6da11f8f_SetDate">
    <vt:lpwstr>2022-12-07T11:07:02Z</vt:lpwstr>
  </property>
  <property fmtid="{D5CDD505-2E9C-101B-9397-08002B2CF9AE}" pid="5" name="MSIP_Label_8bb759f6-5337-4dc5-b19b-e74b6da11f8f_Method">
    <vt:lpwstr>Standard</vt:lpwstr>
  </property>
  <property fmtid="{D5CDD505-2E9C-101B-9397-08002B2CF9AE}" pid="6" name="MSIP_Label_8bb759f6-5337-4dc5-b19b-e74b6da11f8f_Name">
    <vt:lpwstr>8bb759f6-5337-4dc5-b19b-e74b6da11f8f</vt:lpwstr>
  </property>
  <property fmtid="{D5CDD505-2E9C-101B-9397-08002B2CF9AE}" pid="7" name="MSIP_Label_8bb759f6-5337-4dc5-b19b-e74b6da11f8f_SiteId">
    <vt:lpwstr>41ff26dc-250f-4b13-8981-739be8610c21</vt:lpwstr>
  </property>
  <property fmtid="{D5CDD505-2E9C-101B-9397-08002B2CF9AE}" pid="8" name="MSIP_Label_8bb759f6-5337-4dc5-b19b-e74b6da11f8f_ActionId">
    <vt:lpwstr>55abcfad-4553-4ecb-91a1-7de86a02f2a9</vt:lpwstr>
  </property>
  <property fmtid="{D5CDD505-2E9C-101B-9397-08002B2CF9AE}" pid="9" name="MSIP_Label_8bb759f6-5337-4dc5-b19b-e74b6da11f8f_ContentBits">
    <vt:lpwstr>2</vt:lpwstr>
  </property>
</Properties>
</file>